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319" r:id="rId3"/>
    <p:sldId id="327" r:id="rId4"/>
    <p:sldId id="328" r:id="rId5"/>
    <p:sldId id="329" r:id="rId6"/>
    <p:sldId id="302" r:id="rId7"/>
    <p:sldId id="322" r:id="rId8"/>
    <p:sldId id="323" r:id="rId9"/>
    <p:sldId id="306" r:id="rId10"/>
    <p:sldId id="304" r:id="rId11"/>
    <p:sldId id="305" r:id="rId12"/>
    <p:sldId id="307" r:id="rId13"/>
    <p:sldId id="308" r:id="rId14"/>
    <p:sldId id="309" r:id="rId15"/>
    <p:sldId id="311" r:id="rId16"/>
    <p:sldId id="310" r:id="rId17"/>
    <p:sldId id="303" r:id="rId18"/>
    <p:sldId id="321" r:id="rId19"/>
    <p:sldId id="315" r:id="rId20"/>
    <p:sldId id="287" r:id="rId21"/>
    <p:sldId id="314" r:id="rId22"/>
    <p:sldId id="316" r:id="rId23"/>
    <p:sldId id="318" r:id="rId24"/>
    <p:sldId id="317" r:id="rId25"/>
    <p:sldId id="324" r:id="rId26"/>
    <p:sldId id="326" r:id="rId27"/>
    <p:sldId id="325" r:id="rId28"/>
    <p:sldId id="293" r:id="rId29"/>
    <p:sldId id="295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3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95"/>
    <p:restoredTop sz="94648"/>
  </p:normalViewPr>
  <p:slideViewPr>
    <p:cSldViewPr snapToGrid="0" snapToObjects="1">
      <p:cViewPr varScale="1">
        <p:scale>
          <a:sx n="53" d="100"/>
          <a:sy n="53" d="100"/>
        </p:scale>
        <p:origin x="18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¡¾pptÄ£°å¡¿MeterSphere-1920X1080-01.png" descr="¡¾pptÄ£°å¡¿MeterSphere-1920X1080-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447" y="995978"/>
            <a:ext cx="5461001" cy="566744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911583" y="12682568"/>
            <a:ext cx="551003" cy="56436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MeterSphere-辅助图形-紫色.png" descr="MeterSphere-辅助图形-紫色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157" y="231461"/>
            <a:ext cx="1134422" cy="1310197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【PPT 封面】MeterSphere-1920X1080.jpg" descr="【PPT 封面】MeterSphere-1920X10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2@2x.png" descr="2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【ppt 尾页】MeterSphere-1920X1080.png" descr="【ppt 尾页】MeterSphere-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4" y="13073062"/>
            <a:ext cx="466267" cy="477670"/>
          </a:xfrm>
          <a:prstGeom prst="rect">
            <a:avLst/>
          </a:prstGeom>
        </p:spPr>
        <p:txBody>
          <a:bodyPr lIns="71436" tIns="71436" rIns="71436" bIns="71436"/>
          <a:lstStyle>
            <a:lvl1pPr defTabSz="82153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27447" y="762000"/>
            <a:ext cx="5461001" cy="56674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8" r:id="rId7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metersphere.com/inde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tersphere.io/docs/v2.x/installation/online_installation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halo.edu.metersphere.com/console/#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metersphere.io" TargetMode="External"/><Relationship Id="rId7" Type="http://schemas.openxmlformats.org/officeDocument/2006/relationships/image" Target="../media/image55.t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tif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www.metersphere.io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fit2cloud-edu/MeterSphere" TargetMode="External"/><Relationship Id="rId2" Type="http://schemas.openxmlformats.org/officeDocument/2006/relationships/hyperlink" Target="https://github.com/fit2cloud-edu/MeterSphe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ee.com/fit2cloud-edu/MeterSphere" TargetMode="External"/><Relationship Id="rId4" Type="http://schemas.openxmlformats.org/officeDocument/2006/relationships/hyperlink" Target="https://github.com/fit2cloud-edu/MeterSpher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fit2cloud-edu/MeterSphere" TargetMode="External"/><Relationship Id="rId2" Type="http://schemas.openxmlformats.org/officeDocument/2006/relationships/hyperlink" Target="https://github.com/fit2cloud-edu/MeterSphe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ersphere.com/index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metersphere.com/inde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一站式开源持续测试平台"/>
          <p:cNvSpPr txBox="1"/>
          <p:nvPr/>
        </p:nvSpPr>
        <p:spPr>
          <a:xfrm>
            <a:off x="8622753" y="6073171"/>
            <a:ext cx="7138493" cy="1569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9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>
                <a:solidFill>
                  <a:srgbClr val="FFC000"/>
                </a:solidFill>
              </a:rPr>
              <a:t>高校合作计划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117" name="MeterSphere-反白.png" descr="MeterSphere-反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368" y="3577614"/>
            <a:ext cx="7345079" cy="138389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7A12B1-28F8-DC46-94E1-A0D06554099A}"/>
              </a:ext>
            </a:extLst>
          </p:cNvPr>
          <p:cNvSpPr txBox="1"/>
          <p:nvPr/>
        </p:nvSpPr>
        <p:spPr>
          <a:xfrm>
            <a:off x="9660484" y="3638073"/>
            <a:ext cx="12201524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</a:rPr>
              <a:t>开源持续测试平台</a:t>
            </a:r>
            <a:endParaRPr lang="en-US" altLang="zh-CN" sz="8000" dirty="0">
              <a:solidFill>
                <a:schemeClr val="bg1"/>
              </a:solidFill>
            </a:endParaRP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3EB13000-5432-7447-9821-F9FB70A50F73}"/>
              </a:ext>
            </a:extLst>
          </p:cNvPr>
          <p:cNvSpPr txBox="1"/>
          <p:nvPr/>
        </p:nvSpPr>
        <p:spPr>
          <a:xfrm>
            <a:off x="9127627" y="9810954"/>
            <a:ext cx="6128744" cy="1846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defTabSz="1828800">
              <a:defRPr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3600" b="1" dirty="0" err="1"/>
              <a:t>MeterSphere</a:t>
            </a:r>
            <a:r>
              <a:rPr lang="zh-CN" altLang="en-US" sz="3600" b="1" dirty="0"/>
              <a:t> 开源社区</a:t>
            </a:r>
            <a:endParaRPr lang="en-US" altLang="zh-CN" sz="3600" b="1" dirty="0"/>
          </a:p>
          <a:p>
            <a:endParaRPr lang="en-US" altLang="zh-CN" sz="3600" b="1" dirty="0"/>
          </a:p>
          <a:p>
            <a:r>
              <a:rPr lang="en-US" altLang="zh-CN" sz="3600" b="1" dirty="0"/>
              <a:t>2023</a:t>
            </a:r>
            <a:r>
              <a:rPr lang="zh-CN" altLang="en-US" sz="3600" b="1" dirty="0"/>
              <a:t> 年 </a:t>
            </a:r>
            <a:r>
              <a:rPr lang="en-US" altLang="zh-CN" sz="3600" b="1" dirty="0"/>
              <a:t>4</a:t>
            </a:r>
            <a:r>
              <a:rPr lang="zh-CN" altLang="en-US" sz="3600" b="1" dirty="0"/>
              <a:t> 月</a:t>
            </a:r>
            <a:endParaRPr sz="3600" b="1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3768324-6FEC-1B43-A3FF-76C99A6A1301}"/>
              </a:ext>
            </a:extLst>
          </p:cNvPr>
          <p:cNvSpPr txBox="1"/>
          <p:nvPr/>
        </p:nvSpPr>
        <p:spPr>
          <a:xfrm>
            <a:off x="2913253" y="11068672"/>
            <a:ext cx="12198096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dirty="0"/>
              <a:t>访问地址：</a:t>
            </a:r>
            <a:endParaRPr lang="en-US" altLang="zh-CN" dirty="0"/>
          </a:p>
          <a:p>
            <a:pPr algn="l"/>
            <a:r>
              <a:rPr lang="zh-CN" altLang="en-US" dirty="0">
                <a:hlinkClick r:id="rId2"/>
              </a:rPr>
              <a:t>https://www.metersphere.com/index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0F73F2A-3825-2342-8631-802A2826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6" y="2546622"/>
            <a:ext cx="11484864" cy="73309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ECE6D5-9F10-0E44-81BE-54C0DF43C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2546622"/>
            <a:ext cx="11484864" cy="7374274"/>
          </a:xfrm>
          <a:prstGeom prst="rect">
            <a:avLst/>
          </a:prstGeom>
        </p:spPr>
      </p:pic>
      <p:sp>
        <p:nvSpPr>
          <p:cNvPr id="14" name="矩形">
            <a:extLst>
              <a:ext uri="{FF2B5EF4-FFF2-40B4-BE49-F238E27FC236}">
                <a16:creationId xmlns:a16="http://schemas.microsoft.com/office/drawing/2014/main" id="{6F3DEC2D-2630-774E-A0C5-5B1E0A2CA52C}"/>
              </a:ext>
            </a:extLst>
          </p:cNvPr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" name="融入 DevOps">
            <a:extLst>
              <a:ext uri="{FF2B5EF4-FFF2-40B4-BE49-F238E27FC236}">
                <a16:creationId xmlns:a16="http://schemas.microsoft.com/office/drawing/2014/main" id="{18D48218-0065-DD41-8228-E0313EBEC2AE}"/>
              </a:ext>
            </a:extLst>
          </p:cNvPr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第一步：完成注册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863782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5B70BF-8835-6547-801C-10B981962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287" y="2466541"/>
            <a:ext cx="16792387" cy="9131344"/>
          </a:xfrm>
          <a:prstGeom prst="rect">
            <a:avLst/>
          </a:prstGeom>
        </p:spPr>
      </p:pic>
      <p:sp>
        <p:nvSpPr>
          <p:cNvPr id="6" name="矩形">
            <a:extLst>
              <a:ext uri="{FF2B5EF4-FFF2-40B4-BE49-F238E27FC236}">
                <a16:creationId xmlns:a16="http://schemas.microsoft.com/office/drawing/2014/main" id="{91F2681E-607B-294B-8542-6CD95C77F8DE}"/>
              </a:ext>
            </a:extLst>
          </p:cNvPr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融入 DevOps">
            <a:extLst>
              <a:ext uri="{FF2B5EF4-FFF2-40B4-BE49-F238E27FC236}">
                <a16:creationId xmlns:a16="http://schemas.microsoft.com/office/drawing/2014/main" id="{B9670332-469A-CE4B-88F4-B3CF732247B4}"/>
              </a:ext>
            </a:extLst>
          </p:cNvPr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第一步：完成注册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435161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F6A5D3-CB96-DA40-8604-2A35D17F9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70" y="2954191"/>
            <a:ext cx="11129444" cy="60312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4649F73-A493-574F-87EC-A2A706EB5EF5}"/>
              </a:ext>
            </a:extLst>
          </p:cNvPr>
          <p:cNvSpPr txBox="1"/>
          <p:nvPr/>
        </p:nvSpPr>
        <p:spPr>
          <a:xfrm>
            <a:off x="833969" y="10586524"/>
            <a:ext cx="17372310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注意事项：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i="0" dirty="0">
                <a:solidFill>
                  <a:srgbClr val="FF0000"/>
                </a:solidFill>
                <a:effectLst/>
                <a:latin typeface="source-han-sans-simplified-c"/>
              </a:rPr>
              <a:t>1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source-han-sans-simplified-c"/>
              </a:rPr>
              <a:t>、提交后需要审批，通过后会自动移除非教育邮箱的账号，请注意备份或者自行移除。</a:t>
            </a:r>
            <a:endParaRPr lang="en-US" altLang="zh-CN" b="0" i="0" dirty="0">
              <a:solidFill>
                <a:srgbClr val="FF0000"/>
              </a:solidFill>
              <a:effectLst/>
              <a:latin typeface="source-han-sans-simplified-c"/>
            </a:endParaRPr>
          </a:p>
          <a:p>
            <a:pPr algn="l"/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2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、上传附件材料不要大于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3M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虚尾箭头 7">
            <a:extLst>
              <a:ext uri="{FF2B5EF4-FFF2-40B4-BE49-F238E27FC236}">
                <a16:creationId xmlns:a16="http://schemas.microsoft.com/office/drawing/2014/main" id="{D9F95625-A066-0748-85F1-F6064A8C2DA4}"/>
              </a:ext>
            </a:extLst>
          </p:cNvPr>
          <p:cNvSpPr/>
          <p:nvPr/>
        </p:nvSpPr>
        <p:spPr>
          <a:xfrm>
            <a:off x="12790189" y="5500701"/>
            <a:ext cx="1498600" cy="1219200"/>
          </a:xfrm>
          <a:prstGeom prst="striped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矩形">
            <a:extLst>
              <a:ext uri="{FF2B5EF4-FFF2-40B4-BE49-F238E27FC236}">
                <a16:creationId xmlns:a16="http://schemas.microsoft.com/office/drawing/2014/main" id="{99A364B4-E2E7-1C47-9572-5E3C3AF43B0C}"/>
              </a:ext>
            </a:extLst>
          </p:cNvPr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" name="融入 DevOps">
            <a:extLst>
              <a:ext uri="{FF2B5EF4-FFF2-40B4-BE49-F238E27FC236}">
                <a16:creationId xmlns:a16="http://schemas.microsoft.com/office/drawing/2014/main" id="{5F5BD8EF-F2C8-304C-88CB-8A8C4D4BEFF3}"/>
              </a:ext>
            </a:extLst>
          </p:cNvPr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第二步：申请高校版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083AF4-EFE7-4E47-AB6C-06A13DD78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4364" y="3098756"/>
            <a:ext cx="7680874" cy="56243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21539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4649F73-A493-574F-87EC-A2A706EB5EF5}"/>
              </a:ext>
            </a:extLst>
          </p:cNvPr>
          <p:cNvSpPr txBox="1"/>
          <p:nvPr/>
        </p:nvSpPr>
        <p:spPr>
          <a:xfrm>
            <a:off x="624743" y="11697392"/>
            <a:ext cx="20738965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注意事项：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i="0" dirty="0">
                <a:solidFill>
                  <a:srgbClr val="FF0000"/>
                </a:solidFill>
                <a:effectLst/>
                <a:latin typeface="source-han-sans-simplified-c"/>
              </a:rPr>
              <a:t>1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source-han-sans-simplified-c"/>
              </a:rPr>
              <a:t>、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高校版默认为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1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年使用期、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50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个用户名额，后续可以跟进实际教学情况申请免费扩容 以及按年续期。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虚尾箭头 7">
            <a:extLst>
              <a:ext uri="{FF2B5EF4-FFF2-40B4-BE49-F238E27FC236}">
                <a16:creationId xmlns:a16="http://schemas.microsoft.com/office/drawing/2014/main" id="{D9F95625-A066-0748-85F1-F6064A8C2DA4}"/>
              </a:ext>
            </a:extLst>
          </p:cNvPr>
          <p:cNvSpPr/>
          <p:nvPr/>
        </p:nvSpPr>
        <p:spPr>
          <a:xfrm>
            <a:off x="14501373" y="6310087"/>
            <a:ext cx="1498600" cy="1219200"/>
          </a:xfrm>
          <a:prstGeom prst="striped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376840-AD01-DB40-A22A-4EA68FE94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7" y="3396232"/>
            <a:ext cx="12830374" cy="69734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E4C555-F7FE-424C-81B2-8764C346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8905" y="2230393"/>
            <a:ext cx="6747222" cy="44900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9BAD75-59D1-1647-9F23-B21D9CAEE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0948" y="6767995"/>
            <a:ext cx="6772774" cy="5468006"/>
          </a:xfrm>
          <a:prstGeom prst="rect">
            <a:avLst/>
          </a:prstGeom>
        </p:spPr>
      </p:pic>
      <p:sp>
        <p:nvSpPr>
          <p:cNvPr id="13" name="矩形">
            <a:extLst>
              <a:ext uri="{FF2B5EF4-FFF2-40B4-BE49-F238E27FC236}">
                <a16:creationId xmlns:a16="http://schemas.microsoft.com/office/drawing/2014/main" id="{E38545CC-EDE9-DA4A-88D4-C17B4379CFFE}"/>
              </a:ext>
            </a:extLst>
          </p:cNvPr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" name="融入 DevOps">
            <a:extLst>
              <a:ext uri="{FF2B5EF4-FFF2-40B4-BE49-F238E27FC236}">
                <a16:creationId xmlns:a16="http://schemas.microsoft.com/office/drawing/2014/main" id="{6045CB4E-5087-0847-BE39-6DE2435104B2}"/>
              </a:ext>
            </a:extLst>
          </p:cNvPr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第三步：邀请用户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39517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4649F73-A493-574F-87EC-A2A706EB5EF5}"/>
              </a:ext>
            </a:extLst>
          </p:cNvPr>
          <p:cNvSpPr txBox="1"/>
          <p:nvPr/>
        </p:nvSpPr>
        <p:spPr>
          <a:xfrm>
            <a:off x="630946" y="10142347"/>
            <a:ext cx="20738965" cy="2062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注意事项：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i="0" dirty="0">
                <a:solidFill>
                  <a:srgbClr val="FF0000"/>
                </a:solidFill>
                <a:effectLst/>
                <a:latin typeface="source-han-sans-simplified-c"/>
              </a:rPr>
              <a:t>1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、到期不会清除历史数据，你仍可以进入工作台，对历史数据进行导出操作；</a:t>
            </a:r>
          </a:p>
          <a:p>
            <a:pPr algn="l"/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2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、延期通过后，权限立即恢复，请重新登录以便继续使用；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3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、高校版申请续期申请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1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年；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</p:txBody>
      </p:sp>
      <p:sp>
        <p:nvSpPr>
          <p:cNvPr id="8" name="虚尾箭头 7">
            <a:extLst>
              <a:ext uri="{FF2B5EF4-FFF2-40B4-BE49-F238E27FC236}">
                <a16:creationId xmlns:a16="http://schemas.microsoft.com/office/drawing/2014/main" id="{D9F95625-A066-0748-85F1-F6064A8C2DA4}"/>
              </a:ext>
            </a:extLst>
          </p:cNvPr>
          <p:cNvSpPr/>
          <p:nvPr/>
        </p:nvSpPr>
        <p:spPr>
          <a:xfrm>
            <a:off x="12554085" y="5627617"/>
            <a:ext cx="1498600" cy="1219200"/>
          </a:xfrm>
          <a:prstGeom prst="striped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26661A-3132-FC4E-983E-BBAC98C2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3986" y="2410248"/>
            <a:ext cx="9503472" cy="63210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C3FA8A-D432-8247-ACE2-830CA077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273" y="2340504"/>
            <a:ext cx="12164057" cy="69415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5E41CF6-55FC-AF45-A8C8-FC3084931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0122" y="4479930"/>
            <a:ext cx="5791200" cy="2565400"/>
          </a:xfrm>
          <a:prstGeom prst="rect">
            <a:avLst/>
          </a:prstGeom>
        </p:spPr>
      </p:pic>
      <p:sp>
        <p:nvSpPr>
          <p:cNvPr id="15" name="矩形">
            <a:extLst>
              <a:ext uri="{FF2B5EF4-FFF2-40B4-BE49-F238E27FC236}">
                <a16:creationId xmlns:a16="http://schemas.microsoft.com/office/drawing/2014/main" id="{D6F3C701-0ACE-BF43-96B9-97CA71E9C2CD}"/>
              </a:ext>
            </a:extLst>
          </p:cNvPr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" name="融入 DevOps">
            <a:extLst>
              <a:ext uri="{FF2B5EF4-FFF2-40B4-BE49-F238E27FC236}">
                <a16:creationId xmlns:a16="http://schemas.microsoft.com/office/drawing/2014/main" id="{CE4179B9-8CAC-5F41-90C6-F2C065503D16}"/>
              </a:ext>
            </a:extLst>
          </p:cNvPr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第四步：申请续期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746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4649F73-A493-574F-87EC-A2A706EB5EF5}"/>
              </a:ext>
            </a:extLst>
          </p:cNvPr>
          <p:cNvSpPr txBox="1"/>
          <p:nvPr/>
        </p:nvSpPr>
        <p:spPr>
          <a:xfrm>
            <a:off x="2890033" y="10410477"/>
            <a:ext cx="17695117" cy="2062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注意事项：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i="0" dirty="0">
                <a:solidFill>
                  <a:srgbClr val="FF0000"/>
                </a:solidFill>
                <a:effectLst/>
                <a:latin typeface="source-han-sans-simplified-c"/>
              </a:rPr>
              <a:t>1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、默认单个团队 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50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 人，如超过 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50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 可申请扩容，一个团队最高 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200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 人，若超过 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200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 人，可邀请另一位高校老师申请开通新团队；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2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、如果资源使用不足也可申请扩容。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7E67B0D-4FFE-7043-9334-456DDA24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0" y="3424356"/>
            <a:ext cx="15735300" cy="4914900"/>
          </a:xfrm>
          <a:prstGeom prst="rect">
            <a:avLst/>
          </a:prstGeom>
        </p:spPr>
      </p:pic>
      <p:sp>
        <p:nvSpPr>
          <p:cNvPr id="11" name="矩形">
            <a:extLst>
              <a:ext uri="{FF2B5EF4-FFF2-40B4-BE49-F238E27FC236}">
                <a16:creationId xmlns:a16="http://schemas.microsoft.com/office/drawing/2014/main" id="{34018579-BE48-CB48-A18F-7A5D518D85E4}"/>
              </a:ext>
            </a:extLst>
          </p:cNvPr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" name="融入 DevOps">
            <a:extLst>
              <a:ext uri="{FF2B5EF4-FFF2-40B4-BE49-F238E27FC236}">
                <a16:creationId xmlns:a16="http://schemas.microsoft.com/office/drawing/2014/main" id="{191AFDE8-2DD2-C14F-ADF3-3A1F07F137F4}"/>
              </a:ext>
            </a:extLst>
          </p:cNvPr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第五步：申请扩容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444792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持续测试是持续交付发展的必然需求">
            <a:extLst>
              <a:ext uri="{FF2B5EF4-FFF2-40B4-BE49-F238E27FC236}">
                <a16:creationId xmlns:a16="http://schemas.microsoft.com/office/drawing/2014/main" id="{7B5E9A37-68D6-894E-A36D-681327039535}"/>
              </a:ext>
            </a:extLst>
          </p:cNvPr>
          <p:cNvSpPr txBox="1"/>
          <p:nvPr/>
        </p:nvSpPr>
        <p:spPr>
          <a:xfrm>
            <a:off x="4966336" y="1422400"/>
            <a:ext cx="14451392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 err="1"/>
              <a:t>MeterSphere</a:t>
            </a:r>
            <a:r>
              <a:rPr lang="zh-CN" altLang="en-US" dirty="0"/>
              <a:t> </a:t>
            </a:r>
            <a:r>
              <a:rPr lang="en-US" dirty="0" err="1"/>
              <a:t>一站式</a:t>
            </a:r>
            <a:r>
              <a:rPr lang="en-US" altLang="zh-CN" dirty="0" err="1"/>
              <a:t>开源</a:t>
            </a:r>
            <a:r>
              <a:rPr lang="en-US" dirty="0" err="1"/>
              <a:t>持续测试平台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BA0576-6D3D-0B42-84C1-386FF0848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265" y="2874546"/>
            <a:ext cx="12537105" cy="82590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53E8B7C-9945-E247-8F29-4ED1F7B73D3B}"/>
              </a:ext>
            </a:extLst>
          </p:cNvPr>
          <p:cNvSpPr txBox="1"/>
          <p:nvPr/>
        </p:nvSpPr>
        <p:spPr>
          <a:xfrm>
            <a:off x="4938514" y="12013174"/>
            <a:ext cx="1484860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https://metersphere.io/docs/v2.x/installation/online_installation/</a:t>
            </a:r>
            <a:endParaRPr lang="en-US" altLang="zh-CN" dirty="0"/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F1A67802-DD10-9546-B0ED-F7A17ACB1AB9}"/>
              </a:ext>
            </a:extLst>
          </p:cNvPr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融入 DevOps">
            <a:extLst>
              <a:ext uri="{FF2B5EF4-FFF2-40B4-BE49-F238E27FC236}">
                <a16:creationId xmlns:a16="http://schemas.microsoft.com/office/drawing/2014/main" id="{A912760D-0010-6042-AB5C-0CE2BD268DF7}"/>
              </a:ext>
            </a:extLst>
          </p:cNvPr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本地独立部署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268416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9A65A76-C96F-6F4A-B218-3AECD8504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914" y="3211286"/>
            <a:ext cx="6161314" cy="616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A76E82-FEBC-6045-8DFD-BDFC562E3AC4}"/>
              </a:ext>
            </a:extLst>
          </p:cNvPr>
          <p:cNvSpPr txBox="1"/>
          <p:nvPr/>
        </p:nvSpPr>
        <p:spPr>
          <a:xfrm>
            <a:off x="10122192" y="9919939"/>
            <a:ext cx="479275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扫码加入高校技术支持群</a:t>
            </a: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F8485D7D-EC22-6541-84E1-291EEF169695}"/>
              </a:ext>
            </a:extLst>
          </p:cNvPr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融入 DevOps">
            <a:extLst>
              <a:ext uri="{FF2B5EF4-FFF2-40B4-BE49-F238E27FC236}">
                <a16:creationId xmlns:a16="http://schemas.microsoft.com/office/drawing/2014/main" id="{A73213B0-04B7-8043-A24D-91CDB78EA45B}"/>
              </a:ext>
            </a:extLst>
          </p:cNvPr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技术支持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12154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>
            <a:extLst>
              <a:ext uri="{FF2B5EF4-FFF2-40B4-BE49-F238E27FC236}">
                <a16:creationId xmlns:a16="http://schemas.microsoft.com/office/drawing/2014/main" id="{E8028B3D-2CB3-3648-92C9-60AB133FBF43}"/>
              </a:ext>
            </a:extLst>
          </p:cNvPr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" name="融入 DevOps">
            <a:extLst>
              <a:ext uri="{FF2B5EF4-FFF2-40B4-BE49-F238E27FC236}">
                <a16:creationId xmlns:a16="http://schemas.microsoft.com/office/drawing/2014/main" id="{1677BF89-ED82-0E40-BB31-C12F9BE0A3E3}"/>
              </a:ext>
            </a:extLst>
          </p:cNvPr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教研助学场景模拟</a:t>
            </a:r>
            <a:endParaRPr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0C7B0DE3-477B-6441-B81B-12E3EE03666E}"/>
              </a:ext>
            </a:extLst>
          </p:cNvPr>
          <p:cNvSpPr/>
          <p:nvPr/>
        </p:nvSpPr>
        <p:spPr>
          <a:xfrm>
            <a:off x="9109832" y="1447138"/>
            <a:ext cx="6164335" cy="1385485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注册</a:t>
            </a:r>
            <a:r>
              <a:rPr kumimoji="0" lang="en-US" altLang="zh-CN" sz="360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MeterSphere</a:t>
            </a:r>
            <a:r>
              <a:rPr lang="zh-CN" altLang="en-US" sz="36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专业测试云</a:t>
            </a:r>
            <a:r>
              <a:rPr kumimoji="0" lang="zh-CN" alt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高校版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3DA9A3D-EE4D-E64B-90C6-17B570C334E1}"/>
              </a:ext>
            </a:extLst>
          </p:cNvPr>
          <p:cNvSpPr/>
          <p:nvPr/>
        </p:nvSpPr>
        <p:spPr>
          <a:xfrm>
            <a:off x="9109832" y="3993852"/>
            <a:ext cx="6164335" cy="772551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邀请学生加入团队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67FB6CDF-FE3A-C94A-B26D-E62695337EA1}"/>
              </a:ext>
            </a:extLst>
          </p:cNvPr>
          <p:cNvSpPr/>
          <p:nvPr/>
        </p:nvSpPr>
        <p:spPr>
          <a:xfrm>
            <a:off x="9109832" y="5662159"/>
            <a:ext cx="6164335" cy="1385485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为学生创建班级（项目）并完成分班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87C4017-C5EB-A04A-A5D3-3EAB917B5B86}"/>
              </a:ext>
            </a:extLst>
          </p:cNvPr>
          <p:cNvSpPr/>
          <p:nvPr/>
        </p:nvSpPr>
        <p:spPr>
          <a:xfrm>
            <a:off x="9109831" y="7899357"/>
            <a:ext cx="6164335" cy="772551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3-5</a:t>
            </a:r>
            <a:r>
              <a:rPr lang="zh-CN" altLang="en-US" sz="36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人分组完成实验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3E66EEC-76CB-9849-A84F-48E3586AD952}"/>
              </a:ext>
            </a:extLst>
          </p:cNvPr>
          <p:cNvSpPr/>
          <p:nvPr/>
        </p:nvSpPr>
        <p:spPr>
          <a:xfrm>
            <a:off x="9109831" y="9768350"/>
            <a:ext cx="6164335" cy="772551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开始测试实验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FD78B00-93AE-8347-AC1D-9CF3E3BE7537}"/>
              </a:ext>
            </a:extLst>
          </p:cNvPr>
          <p:cNvSpPr/>
          <p:nvPr/>
        </p:nvSpPr>
        <p:spPr>
          <a:xfrm>
            <a:off x="9109831" y="11467439"/>
            <a:ext cx="6164335" cy="772551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作业检查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09D75F6-EEC8-0E45-8111-857EC66AE3BF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12192000" y="2832623"/>
            <a:ext cx="0" cy="1161229"/>
          </a:xfrm>
          <a:prstGeom prst="straightConnector1">
            <a:avLst/>
          </a:prstGeom>
          <a:ln w="76200">
            <a:solidFill>
              <a:srgbClr val="7738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A22773B2-45A5-9947-9786-B240781E433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2192000" y="4766403"/>
            <a:ext cx="0" cy="927422"/>
          </a:xfrm>
          <a:prstGeom prst="straightConnector1">
            <a:avLst/>
          </a:prstGeom>
          <a:ln w="76200">
            <a:solidFill>
              <a:srgbClr val="7738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BF50228-26D5-C947-BC75-9E5318B0863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2191999" y="7047644"/>
            <a:ext cx="1" cy="851713"/>
          </a:xfrm>
          <a:prstGeom prst="straightConnector1">
            <a:avLst/>
          </a:prstGeom>
          <a:ln w="76200">
            <a:solidFill>
              <a:srgbClr val="7738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792FCAFA-C1D1-624D-90F4-E662E28CD04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2191999" y="8671908"/>
            <a:ext cx="0" cy="1096442"/>
          </a:xfrm>
          <a:prstGeom prst="straightConnector1">
            <a:avLst/>
          </a:prstGeom>
          <a:ln w="76200">
            <a:solidFill>
              <a:srgbClr val="7738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79FEBA52-7C72-C54A-B0A6-D2EFFBA994A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2191999" y="10540901"/>
            <a:ext cx="0" cy="994286"/>
          </a:xfrm>
          <a:prstGeom prst="straightConnector1">
            <a:avLst/>
          </a:prstGeom>
          <a:ln w="76200">
            <a:solidFill>
              <a:srgbClr val="7738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78807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第一：邀请学生</a:t>
            </a:r>
            <a:endParaRPr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62A703-CD0D-954F-B75E-A0B6F42F5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02" y="1625159"/>
            <a:ext cx="17787447" cy="966768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0B6182C-A62B-1041-B5D4-D4A9DA59F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498" y="7752080"/>
            <a:ext cx="165481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15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持续测试是持续交付发展的必然需求"/>
          <p:cNvSpPr txBox="1"/>
          <p:nvPr/>
        </p:nvSpPr>
        <p:spPr>
          <a:xfrm>
            <a:off x="8803893" y="943473"/>
            <a:ext cx="6776214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高校合作计划说明</a:t>
            </a:r>
            <a:endParaRPr dirty="0"/>
          </a:p>
        </p:txBody>
      </p:sp>
      <p:sp>
        <p:nvSpPr>
          <p:cNvPr id="10" name="持续测试是持续交付发展的必然需求">
            <a:extLst>
              <a:ext uri="{FF2B5EF4-FFF2-40B4-BE49-F238E27FC236}">
                <a16:creationId xmlns:a16="http://schemas.microsoft.com/office/drawing/2014/main" id="{408B1C59-566C-D84B-B5C3-6EBCA65904F2}"/>
              </a:ext>
            </a:extLst>
          </p:cNvPr>
          <p:cNvSpPr txBox="1"/>
          <p:nvPr/>
        </p:nvSpPr>
        <p:spPr>
          <a:xfrm>
            <a:off x="10010658" y="7288783"/>
            <a:ext cx="184731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6C3EA554-0A18-8F46-B23C-80C02D67852C}"/>
              </a:ext>
            </a:extLst>
          </p:cNvPr>
          <p:cNvSpPr/>
          <p:nvPr/>
        </p:nvSpPr>
        <p:spPr>
          <a:xfrm>
            <a:off x="1653378" y="2752032"/>
            <a:ext cx="12977022" cy="9540000"/>
          </a:xfrm>
          <a:prstGeom prst="roundRect">
            <a:avLst>
              <a:gd name="adj" fmla="val 4219"/>
            </a:avLst>
          </a:prstGeom>
          <a:solidFill>
            <a:srgbClr val="78388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iśḻíḑê">
            <a:extLst>
              <a:ext uri="{FF2B5EF4-FFF2-40B4-BE49-F238E27FC236}">
                <a16:creationId xmlns:a16="http://schemas.microsoft.com/office/drawing/2014/main" id="{C29CDEA9-84F0-C246-85D5-E223B774BC37}"/>
              </a:ext>
            </a:extLst>
          </p:cNvPr>
          <p:cNvSpPr txBox="1"/>
          <p:nvPr/>
        </p:nvSpPr>
        <p:spPr>
          <a:xfrm>
            <a:off x="8954924" y="11046765"/>
            <a:ext cx="4799389" cy="575154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 anchor="ctr">
            <a:spAutoFit/>
          </a:bodyPr>
          <a:lstStyle/>
          <a:p>
            <a:pPr defTabSz="821690">
              <a:spcBef>
                <a:spcPts val="5900"/>
              </a:spcBef>
              <a:defRPr sz="3600" b="0">
                <a:solidFill>
                  <a:srgbClr val="5E5E5E"/>
                </a:solidFill>
                <a:latin typeface="Apple Braille"/>
                <a:ea typeface="Apple Braille"/>
                <a:cs typeface="Apple Braille"/>
                <a:sym typeface="Apple Braille"/>
              </a:defRPr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MeterSphere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开源社区</a:t>
            </a:r>
            <a:endParaRPr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BE6B730E-11D2-DD49-90E6-6A28489EC52E}"/>
              </a:ext>
            </a:extLst>
          </p:cNvPr>
          <p:cNvSpPr txBox="1"/>
          <p:nvPr/>
        </p:nvSpPr>
        <p:spPr>
          <a:xfrm>
            <a:off x="2528434" y="3152273"/>
            <a:ext cx="12101966" cy="80694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Autofit/>
          </a:bodyPr>
          <a:lstStyle>
            <a:lvl1pPr marL="610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99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8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7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6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软件测试实验指导手册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软件测试实验教学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PPT》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MeterSphere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专业测试云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免费环境；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《Halo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开源建站工具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线上环境；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MeterSphere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专业测试云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教学视频课程；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MeterSphere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软件测试工程师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官方资格认证。</a:t>
            </a:r>
          </a:p>
          <a:p>
            <a:pPr marL="0" indent="0" hangingPunct="1">
              <a:lnSpc>
                <a:spcPct val="250000"/>
              </a:lnSpc>
              <a:spcBef>
                <a:spcPts val="0"/>
              </a:spcBef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94564A-CEA7-0A44-A81F-319B9D1E7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3825" y="4774183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4E48DA8-C671-614C-8A21-3F57AF96938D}"/>
              </a:ext>
            </a:extLst>
          </p:cNvPr>
          <p:cNvSpPr txBox="1"/>
          <p:nvPr/>
        </p:nvSpPr>
        <p:spPr>
          <a:xfrm>
            <a:off x="16079581" y="10185907"/>
            <a:ext cx="533768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扫码加入高校技术支持群</a:t>
            </a:r>
          </a:p>
        </p:txBody>
      </p:sp>
    </p:spTree>
    <p:extLst>
      <p:ext uri="{BB962C8B-B14F-4D97-AF65-F5344CB8AC3E}">
        <p14:creationId xmlns:p14="http://schemas.microsoft.com/office/powerpoint/2010/main" val="308267183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第二：创建班级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DFC0D6-9DF3-FB4E-8948-69D99B7ED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11" y="1549943"/>
            <a:ext cx="11490266" cy="6578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B1FF36-0519-0448-8F5E-8878968D5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736" y="5158777"/>
            <a:ext cx="12832694" cy="6578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10E566-5A28-6845-B6F6-AD36F94B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5090" y="9172857"/>
            <a:ext cx="15104679" cy="59863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第三：学生分班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1FA7FE-1052-6841-9433-01288BD32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355" y="2073998"/>
            <a:ext cx="20749289" cy="8448040"/>
          </a:xfrm>
          <a:prstGeom prst="rect">
            <a:avLst/>
          </a:prstGeom>
        </p:spPr>
      </p:pic>
      <p:sp>
        <p:nvSpPr>
          <p:cNvPr id="9" name="持续测试是持续交付发展的必然需求">
            <a:extLst>
              <a:ext uri="{FF2B5EF4-FFF2-40B4-BE49-F238E27FC236}">
                <a16:creationId xmlns:a16="http://schemas.microsoft.com/office/drawing/2014/main" id="{44BFB727-FDE8-0B44-8424-C6C77B81B134}"/>
              </a:ext>
            </a:extLst>
          </p:cNvPr>
          <p:cNvSpPr txBox="1"/>
          <p:nvPr/>
        </p:nvSpPr>
        <p:spPr>
          <a:xfrm>
            <a:off x="2331049" y="11166310"/>
            <a:ext cx="12396342" cy="1846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dirty="0"/>
              <a:t>1</a:t>
            </a:r>
            <a:r>
              <a:rPr lang="zh-CN" altLang="en-US" sz="5400" dirty="0"/>
              <a:t>、按照班级进行基于项目进行学生分班</a:t>
            </a:r>
            <a:endParaRPr lang="en-US" altLang="zh-CN" sz="5400" dirty="0"/>
          </a:p>
          <a:p>
            <a:r>
              <a:rPr lang="en-US" altLang="zh-CN" sz="5400" dirty="0"/>
              <a:t>2</a:t>
            </a:r>
            <a:r>
              <a:rPr lang="zh-CN" altLang="en-US" sz="5400" dirty="0"/>
              <a:t>、同时可以设置小组长、老师等角色</a:t>
            </a:r>
            <a:endParaRPr sz="5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C42AE3-935B-3244-B4B3-514CC7692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50" y="3003550"/>
            <a:ext cx="11671300" cy="770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817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第四：分组实验</a:t>
            </a:r>
            <a:endParaRPr dirty="0"/>
          </a:p>
        </p:txBody>
      </p:sp>
      <p:sp>
        <p:nvSpPr>
          <p:cNvPr id="9" name="持续测试是持续交付发展的必然需求">
            <a:extLst>
              <a:ext uri="{FF2B5EF4-FFF2-40B4-BE49-F238E27FC236}">
                <a16:creationId xmlns:a16="http://schemas.microsoft.com/office/drawing/2014/main" id="{44BFB727-FDE8-0B44-8424-C6C77B81B134}"/>
              </a:ext>
            </a:extLst>
          </p:cNvPr>
          <p:cNvSpPr txBox="1"/>
          <p:nvPr/>
        </p:nvSpPr>
        <p:spPr>
          <a:xfrm>
            <a:off x="2331049" y="11166310"/>
            <a:ext cx="17852964" cy="166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800" dirty="0"/>
              <a:t>1</a:t>
            </a:r>
            <a:r>
              <a:rPr lang="zh-CN" altLang="en-US" sz="4800" dirty="0"/>
              <a:t>、根据实际情况看如何进行分组，不同班级按照项目进行隔离；</a:t>
            </a:r>
            <a:endParaRPr lang="en-US" altLang="zh-CN" sz="4800" dirty="0"/>
          </a:p>
          <a:p>
            <a:r>
              <a:rPr lang="en-US" altLang="zh-CN" sz="4800" dirty="0"/>
              <a:t>2</a:t>
            </a:r>
            <a:r>
              <a:rPr lang="zh-CN" altLang="en-US" sz="4800" dirty="0"/>
              <a:t>、测试计划、评审等，小组自行定义编辑完成总体实验。</a:t>
            </a:r>
            <a:endParaRPr sz="4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3B5E9F-943D-6F49-A797-A794A05D7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49" y="1549943"/>
            <a:ext cx="18543780" cy="948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2259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第五：测试实验</a:t>
            </a:r>
            <a:endParaRPr dirty="0"/>
          </a:p>
        </p:txBody>
      </p:sp>
      <p:sp>
        <p:nvSpPr>
          <p:cNvPr id="9" name="持续测试是持续交付发展的必然需求">
            <a:extLst>
              <a:ext uri="{FF2B5EF4-FFF2-40B4-BE49-F238E27FC236}">
                <a16:creationId xmlns:a16="http://schemas.microsoft.com/office/drawing/2014/main" id="{44BFB727-FDE8-0B44-8424-C6C77B81B134}"/>
              </a:ext>
            </a:extLst>
          </p:cNvPr>
          <p:cNvSpPr txBox="1"/>
          <p:nvPr/>
        </p:nvSpPr>
        <p:spPr>
          <a:xfrm>
            <a:off x="1627456" y="1857090"/>
            <a:ext cx="20403429" cy="2853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000" dirty="0"/>
              <a:t>      基于实验要求在</a:t>
            </a:r>
            <a:r>
              <a:rPr lang="en-US" altLang="zh-CN" sz="4000" dirty="0" err="1"/>
              <a:t>MeterSphere</a:t>
            </a:r>
            <a:r>
              <a:rPr lang="zh-CN" altLang="en-US" sz="4000" dirty="0"/>
              <a:t>中完成实验，包括功能测试用例创建、测试用例评审、测试计划制定、缺陷提交以及测试报告等，同时基于接口定义完成接口定义、接口测试用例、接口自动化测试、性能测试、</a:t>
            </a:r>
            <a:r>
              <a:rPr lang="en-US" altLang="zh-CN" sz="4000" dirty="0"/>
              <a:t>UI</a:t>
            </a:r>
            <a:r>
              <a:rPr lang="zh-CN" altLang="en-US" sz="4000" dirty="0"/>
              <a:t>自动化测试等等。</a:t>
            </a:r>
            <a:endParaRPr lang="en-US" altLang="zh-CN" sz="4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48C7B0-FF48-E44B-B6F0-F4B2CE760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00" y="5138182"/>
            <a:ext cx="11225200" cy="545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409C7A8C-03D7-9A41-982A-EA95C1B22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772" y="5138182"/>
            <a:ext cx="9423572" cy="5464283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886587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CAA779-1B22-F54A-B932-4784A2436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09" y="2210982"/>
            <a:ext cx="16065500" cy="5194300"/>
          </a:xfrm>
          <a:prstGeom prst="rect">
            <a:avLst/>
          </a:prstGeom>
        </p:spPr>
      </p:pic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第六：作业检查</a:t>
            </a:r>
            <a:endParaRPr lang="en-US" altLang="zh-CN" dirty="0"/>
          </a:p>
          <a:p>
            <a:endParaRPr dirty="0"/>
          </a:p>
        </p:txBody>
      </p:sp>
      <p:sp>
        <p:nvSpPr>
          <p:cNvPr id="9" name="持续测试是持续交付发展的必然需求">
            <a:extLst>
              <a:ext uri="{FF2B5EF4-FFF2-40B4-BE49-F238E27FC236}">
                <a16:creationId xmlns:a16="http://schemas.microsoft.com/office/drawing/2014/main" id="{44BFB727-FDE8-0B44-8424-C6C77B81B134}"/>
              </a:ext>
            </a:extLst>
          </p:cNvPr>
          <p:cNvSpPr txBox="1"/>
          <p:nvPr/>
        </p:nvSpPr>
        <p:spPr>
          <a:xfrm>
            <a:off x="2331049" y="11166310"/>
            <a:ext cx="20049078" cy="1846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5400" dirty="0"/>
              <a:t>1</a:t>
            </a:r>
            <a:r>
              <a:rPr lang="zh-CN" altLang="en-US" sz="5400" dirty="0"/>
              <a:t>、根据实际情况看如何进行分组，不同班级按照项目进行隔离；</a:t>
            </a:r>
            <a:endParaRPr lang="en-US" altLang="zh-CN" sz="5400" dirty="0"/>
          </a:p>
          <a:p>
            <a:r>
              <a:rPr lang="en-US" altLang="zh-CN" sz="5400" dirty="0"/>
              <a:t>2</a:t>
            </a:r>
            <a:r>
              <a:rPr lang="zh-CN" altLang="en-US" sz="5400" dirty="0"/>
              <a:t>、测试计划、评审等，小组自行定义编辑完成总体实验。</a:t>
            </a:r>
            <a:endParaRPr sz="5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2B875C-79DE-B04C-8988-DBD2CD274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290" y="4801782"/>
            <a:ext cx="165735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8164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持续测试是持续交付发展的必然需求"/>
          <p:cNvSpPr txBox="1"/>
          <p:nvPr/>
        </p:nvSpPr>
        <p:spPr>
          <a:xfrm>
            <a:off x="5550945" y="1422400"/>
            <a:ext cx="13726835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四、</a:t>
            </a:r>
            <a:r>
              <a:rPr lang="en-US" altLang="zh-CN" dirty="0"/>
              <a:t>《Halo</a:t>
            </a:r>
            <a:r>
              <a:rPr lang="zh-CN" altLang="en-US" dirty="0"/>
              <a:t> 开源建站工具</a:t>
            </a:r>
            <a:r>
              <a:rPr lang="en-US" altLang="zh-CN" dirty="0"/>
              <a:t>》</a:t>
            </a:r>
            <a:r>
              <a:rPr lang="zh-CN" altLang="en-US" dirty="0"/>
              <a:t>线上环境</a:t>
            </a:r>
            <a:endParaRPr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768324-6FEC-1B43-A3FF-76C99A6A1301}"/>
              </a:ext>
            </a:extLst>
          </p:cNvPr>
          <p:cNvSpPr txBox="1"/>
          <p:nvPr/>
        </p:nvSpPr>
        <p:spPr>
          <a:xfrm>
            <a:off x="3273108" y="11265134"/>
            <a:ext cx="17837783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dirty="0"/>
              <a:t>访问地址： </a:t>
            </a:r>
            <a:endParaRPr lang="en-US" altLang="zh-CN" dirty="0"/>
          </a:p>
          <a:p>
            <a:pPr algn="l"/>
            <a:r>
              <a:rPr lang="zh-CN" altLang="en-US" dirty="0"/>
              <a:t>前端访问页面：</a:t>
            </a:r>
            <a:r>
              <a:rPr lang="en" altLang="zh-CN" dirty="0">
                <a:hlinkClick r:id="rId2"/>
              </a:rPr>
              <a:t>http://halo.edu.metersphere.com/</a:t>
            </a:r>
          </a:p>
          <a:p>
            <a:pPr algn="l"/>
            <a:r>
              <a:rPr lang="zh-CN" altLang="en-US" dirty="0"/>
              <a:t>后端控制台页面：</a:t>
            </a:r>
            <a:r>
              <a:rPr lang="en" altLang="zh-CN" dirty="0">
                <a:hlinkClick r:id="rId2"/>
              </a:rPr>
              <a:t>http://halo.edu.metersphere.com/ console/#/login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2CDD60-E9AA-8249-A828-6AA7CC94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1806" y="3570399"/>
            <a:ext cx="12451824" cy="58607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30395D1-1C44-7142-BCB6-1978EED79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802" y="3516417"/>
            <a:ext cx="93980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2563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持续测试是持续交付发展的必然需求"/>
          <p:cNvSpPr txBox="1"/>
          <p:nvPr/>
        </p:nvSpPr>
        <p:spPr>
          <a:xfrm>
            <a:off x="3318417" y="1418003"/>
            <a:ext cx="17747166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五、</a:t>
            </a:r>
            <a:r>
              <a:rPr lang="en-US" altLang="zh-CN" dirty="0"/>
              <a:t>《</a:t>
            </a:r>
            <a:r>
              <a:rPr lang="en-US" altLang="zh-CN" dirty="0" err="1"/>
              <a:t>MeterSphere</a:t>
            </a:r>
            <a:r>
              <a:rPr lang="zh-CN" altLang="en-US" dirty="0"/>
              <a:t> 专业测试云</a:t>
            </a:r>
            <a:r>
              <a:rPr lang="en-US" altLang="zh-CN" dirty="0"/>
              <a:t>》</a:t>
            </a:r>
            <a:r>
              <a:rPr lang="zh-CN" altLang="en-US" dirty="0"/>
              <a:t>教学视频课程</a:t>
            </a:r>
            <a:endParaRPr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B9D2BD4-4719-0243-ACFC-185FAE71E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776639"/>
              </p:ext>
            </p:extLst>
          </p:nvPr>
        </p:nvGraphicFramePr>
        <p:xfrm>
          <a:off x="1612459" y="3181287"/>
          <a:ext cx="13755248" cy="9515413"/>
        </p:xfrm>
        <a:graphic>
          <a:graphicData uri="http://schemas.openxmlformats.org/drawingml/2006/table">
            <a:tbl>
              <a:tblPr/>
              <a:tblGrid>
                <a:gridCol w="1757442">
                  <a:extLst>
                    <a:ext uri="{9D8B030D-6E8A-4147-A177-3AD203B41FA5}">
                      <a16:colId xmlns:a16="http://schemas.microsoft.com/office/drawing/2014/main" val="1187943538"/>
                    </a:ext>
                  </a:extLst>
                </a:gridCol>
                <a:gridCol w="1224994">
                  <a:extLst>
                    <a:ext uri="{9D8B030D-6E8A-4147-A177-3AD203B41FA5}">
                      <a16:colId xmlns:a16="http://schemas.microsoft.com/office/drawing/2014/main" val="1021914867"/>
                    </a:ext>
                  </a:extLst>
                </a:gridCol>
                <a:gridCol w="1185401">
                  <a:extLst>
                    <a:ext uri="{9D8B030D-6E8A-4147-A177-3AD203B41FA5}">
                      <a16:colId xmlns:a16="http://schemas.microsoft.com/office/drawing/2014/main" val="2998185263"/>
                    </a:ext>
                  </a:extLst>
                </a:gridCol>
                <a:gridCol w="2622433">
                  <a:extLst>
                    <a:ext uri="{9D8B030D-6E8A-4147-A177-3AD203B41FA5}">
                      <a16:colId xmlns:a16="http://schemas.microsoft.com/office/drawing/2014/main" val="1221257062"/>
                    </a:ext>
                  </a:extLst>
                </a:gridCol>
                <a:gridCol w="6964978">
                  <a:extLst>
                    <a:ext uri="{9D8B030D-6E8A-4147-A177-3AD203B41FA5}">
                      <a16:colId xmlns:a16="http://schemas.microsoft.com/office/drawing/2014/main" val="529191777"/>
                    </a:ext>
                  </a:extLst>
                </a:gridCol>
              </a:tblGrid>
              <a:tr h="480247"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2800" dirty="0">
                          <a:solidFill>
                            <a:schemeClr val="bg1"/>
                          </a:solidFill>
                          <a:effectLst/>
                        </a:rPr>
                        <a:t>时间安排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zh-CN" altLang="en-US" sz="2000"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2800">
                          <a:solidFill>
                            <a:schemeClr val="bg1"/>
                          </a:solidFill>
                          <a:effectLst/>
                        </a:rPr>
                        <a:t>课时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zh-CN" altLang="en-US" sz="3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2800" dirty="0">
                          <a:solidFill>
                            <a:schemeClr val="bg1"/>
                          </a:solidFill>
                          <a:effectLst/>
                        </a:rPr>
                        <a:t>课程内容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00040"/>
                  </a:ext>
                </a:extLst>
              </a:tr>
              <a:tr h="100547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月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17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日</a:t>
                      </a:r>
                    </a:p>
                    <a:p>
                      <a:pPr latinLnBrk="1"/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周一 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20:00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第一节</a:t>
                      </a:r>
                    </a:p>
                    <a:p>
                      <a:pPr latinLnBrk="1"/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初识</a:t>
                      </a:r>
                      <a:endParaRPr lang="en-US" altLang="zh-CN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zh-CN" altLang="en-US" sz="2000">
                          <a:effectLst/>
                        </a:rPr>
                        <a:t>第一节</a:t>
                      </a:r>
                    </a:p>
                    <a:p>
                      <a:pPr latinLnBrk="1"/>
                      <a:r>
                        <a:rPr lang="en" sz="2000">
                          <a:effectLst/>
                        </a:rPr>
                        <a:t>MeterSphere </a:t>
                      </a:r>
                      <a:r>
                        <a:rPr lang="zh-CN" altLang="en-US" sz="2000">
                          <a:effectLst/>
                        </a:rPr>
                        <a:t>初识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专业测试云简介，介绍软件测试基础理论， 以头部互联网公司的实际场景为例，演练 </a:t>
                      </a:r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平台的完整测试流程。</a:t>
                      </a:r>
                      <a:endParaRPr lang="zh-CN" altLang="en-US" sz="1800" dirty="0"/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en" sz="2000" dirty="0" err="1">
                          <a:effectLst/>
                        </a:rPr>
                        <a:t>MeterSphere</a:t>
                      </a:r>
                      <a:r>
                        <a:rPr lang="en" sz="2000" dirty="0">
                          <a:effectLst/>
                        </a:rPr>
                        <a:t> </a:t>
                      </a:r>
                      <a:r>
                        <a:rPr lang="zh-CN" altLang="en-US" sz="2000" dirty="0">
                          <a:effectLst/>
                        </a:rPr>
                        <a:t>专业测试云简介，介绍软件测试基础理论， 以头部互联网公司的实际场景为例，演练 </a:t>
                      </a:r>
                      <a:r>
                        <a:rPr lang="en" sz="2000" dirty="0" err="1">
                          <a:effectLst/>
                        </a:rPr>
                        <a:t>MeterSphere</a:t>
                      </a:r>
                      <a:r>
                        <a:rPr lang="en" sz="2000" dirty="0">
                          <a:effectLst/>
                        </a:rPr>
                        <a:t> </a:t>
                      </a:r>
                      <a:r>
                        <a:rPr lang="zh-CN" altLang="en-US" sz="2000" dirty="0">
                          <a:effectLst/>
                        </a:rPr>
                        <a:t>平台的完整测试流程。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798778"/>
                  </a:ext>
                </a:extLst>
              </a:tr>
              <a:tr h="3935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作业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1: 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理论题目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+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完成</a:t>
                      </a:r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Cloud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专业测试云的账户注册使用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zh-CN" altLang="en-US" sz="2000">
                          <a:effectLst/>
                        </a:rPr>
                        <a:t>作业</a:t>
                      </a:r>
                      <a:r>
                        <a:rPr lang="en-US" altLang="zh-CN" sz="2000">
                          <a:effectLst/>
                        </a:rPr>
                        <a:t>1:  </a:t>
                      </a:r>
                      <a:r>
                        <a:rPr lang="zh-CN" altLang="en-US" sz="2000">
                          <a:effectLst/>
                        </a:rPr>
                        <a:t>理论题目 </a:t>
                      </a:r>
                      <a:r>
                        <a:rPr lang="en-US" altLang="zh-CN" sz="2000">
                          <a:effectLst/>
                        </a:rPr>
                        <a:t>+ </a:t>
                      </a:r>
                      <a:r>
                        <a:rPr lang="zh-CN" altLang="en-US" sz="2000">
                          <a:effectLst/>
                        </a:rPr>
                        <a:t>完成</a:t>
                      </a:r>
                      <a:r>
                        <a:rPr lang="en" sz="2000">
                          <a:effectLst/>
                        </a:rPr>
                        <a:t>MeterSphere Cloud </a:t>
                      </a:r>
                      <a:r>
                        <a:rPr lang="zh-CN" altLang="en-US" sz="2000">
                          <a:effectLst/>
                        </a:rPr>
                        <a:t>专业测试云的账户注册使用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33591148"/>
                  </a:ext>
                </a:extLst>
              </a:tr>
              <a:tr h="100547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月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19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日</a:t>
                      </a:r>
                    </a:p>
                    <a:p>
                      <a:pPr latinLnBrk="1"/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周三 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20:00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第二节</a:t>
                      </a:r>
                    </a:p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接口测试之接口定义</a:t>
                      </a:r>
                      <a:endParaRPr lang="en-US" altLang="zh-CN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zh-CN" altLang="en-US" sz="2000">
                          <a:effectLst/>
                        </a:rPr>
                        <a:t>第二节</a:t>
                      </a:r>
                    </a:p>
                    <a:p>
                      <a:pPr latinLnBrk="1"/>
                      <a:r>
                        <a:rPr lang="zh-CN" altLang="en-US" sz="2000">
                          <a:effectLst/>
                        </a:rPr>
                        <a:t>接口测试之接口定义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接口定义功能介绍，演练接口定义、接口用例、环境管理、文件管理、前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后置脚本，以及 </a:t>
                      </a:r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BeanShell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自定义代码使用方法。</a:t>
                      </a:r>
                      <a:endParaRPr lang="zh-CN" altLang="en-US" sz="1800" dirty="0"/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en" sz="2000">
                          <a:effectLst/>
                        </a:rPr>
                        <a:t>MeterSphere </a:t>
                      </a:r>
                      <a:r>
                        <a:rPr lang="zh-CN" altLang="en-US" sz="2000">
                          <a:effectLst/>
                        </a:rPr>
                        <a:t>接口定义功能介绍，演练接口定义、接口用例、环境管理、文件管理、前</a:t>
                      </a:r>
                      <a:r>
                        <a:rPr lang="en-US" altLang="zh-CN" sz="2000">
                          <a:effectLst/>
                        </a:rPr>
                        <a:t>/</a:t>
                      </a:r>
                      <a:r>
                        <a:rPr lang="zh-CN" altLang="en-US" sz="2000">
                          <a:effectLst/>
                        </a:rPr>
                        <a:t>后置脚本，以及 </a:t>
                      </a:r>
                      <a:r>
                        <a:rPr lang="en" sz="2000">
                          <a:effectLst/>
                        </a:rPr>
                        <a:t>BeanShell </a:t>
                      </a:r>
                      <a:r>
                        <a:rPr lang="zh-CN" altLang="en-US" sz="2000">
                          <a:effectLst/>
                        </a:rPr>
                        <a:t>自定义代码使用方法。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991885"/>
                  </a:ext>
                </a:extLst>
              </a:tr>
              <a:tr h="3935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作业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2: 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理论题目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+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实操完成导入接口定义和执行接口用例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zh-CN" altLang="en-US" sz="2000">
                          <a:effectLst/>
                        </a:rPr>
                        <a:t>作业</a:t>
                      </a:r>
                      <a:r>
                        <a:rPr lang="en-US" altLang="zh-CN" sz="2000">
                          <a:effectLst/>
                        </a:rPr>
                        <a:t>2:  </a:t>
                      </a:r>
                      <a:r>
                        <a:rPr lang="zh-CN" altLang="en-US" sz="2000">
                          <a:effectLst/>
                        </a:rPr>
                        <a:t>理论题目 </a:t>
                      </a:r>
                      <a:r>
                        <a:rPr lang="en-US" altLang="zh-CN" sz="2000">
                          <a:effectLst/>
                        </a:rPr>
                        <a:t>+ </a:t>
                      </a:r>
                      <a:r>
                        <a:rPr lang="zh-CN" altLang="en-US" sz="2000">
                          <a:effectLst/>
                        </a:rPr>
                        <a:t>实操完成导入接口定义和执行接口用例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72394122"/>
                  </a:ext>
                </a:extLst>
              </a:tr>
              <a:tr h="1326056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月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21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日</a:t>
                      </a:r>
                    </a:p>
                    <a:p>
                      <a:pPr latinLnBrk="1"/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周五 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20:00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第三节</a:t>
                      </a:r>
                    </a:p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接口测试之接口自动化</a:t>
                      </a:r>
                      <a:endParaRPr lang="en-US" altLang="zh-CN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zh-CN" altLang="en-US" sz="2000">
                          <a:effectLst/>
                        </a:rPr>
                        <a:t>第三节</a:t>
                      </a:r>
                    </a:p>
                    <a:p>
                      <a:pPr latinLnBrk="1"/>
                      <a:r>
                        <a:rPr lang="zh-CN" altLang="en-US" sz="2000">
                          <a:effectLst/>
                        </a:rPr>
                        <a:t>接口测试之接口自动化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接口自动化功能介绍，以知名城市商业银行的使用场景为例，演练各种类型场景变量，循环控制器，等待控制器，条件控制的使用方法，以及接口自动化场景的编排技巧。</a:t>
                      </a:r>
                      <a:endParaRPr lang="zh-CN" altLang="en-US" sz="1800" dirty="0"/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en" sz="2000">
                          <a:effectLst/>
                        </a:rPr>
                        <a:t>MeterSphere </a:t>
                      </a:r>
                      <a:r>
                        <a:rPr lang="zh-CN" altLang="en-US" sz="2000">
                          <a:effectLst/>
                        </a:rPr>
                        <a:t>接口自动化功能介绍，以知名城市商业银行的使用场景为例，演练各种类型场景变量，循环控制器，等待控制器，条件控制的使用方法，以及接口自动化场景的编排技巧。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914700"/>
                  </a:ext>
                </a:extLst>
              </a:tr>
              <a:tr h="3935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作业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3: 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理论题目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+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实操完成接口自动化场景测试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zh-CN" altLang="en-US" sz="2000">
                          <a:effectLst/>
                        </a:rPr>
                        <a:t>作业</a:t>
                      </a:r>
                      <a:r>
                        <a:rPr lang="en-US" altLang="zh-CN" sz="2000">
                          <a:effectLst/>
                        </a:rPr>
                        <a:t>3:  </a:t>
                      </a:r>
                      <a:r>
                        <a:rPr lang="zh-CN" altLang="en-US" sz="2000">
                          <a:effectLst/>
                        </a:rPr>
                        <a:t>理论题目 </a:t>
                      </a:r>
                      <a:r>
                        <a:rPr lang="en-US" altLang="zh-CN" sz="2000">
                          <a:effectLst/>
                        </a:rPr>
                        <a:t>+ </a:t>
                      </a:r>
                      <a:r>
                        <a:rPr lang="zh-CN" altLang="en-US" sz="2000">
                          <a:effectLst/>
                        </a:rPr>
                        <a:t>实操完成接口自动化场景测试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5304097"/>
                  </a:ext>
                </a:extLst>
              </a:tr>
              <a:tr h="100547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月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24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日</a:t>
                      </a:r>
                    </a:p>
                    <a:p>
                      <a:pPr latinLnBrk="1"/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周一 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20:00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第四节</a:t>
                      </a:r>
                    </a:p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性能测试之场景配置</a:t>
                      </a:r>
                      <a:endParaRPr lang="en-US" altLang="zh-CN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zh-CN" altLang="en-US" sz="2000">
                          <a:effectLst/>
                        </a:rPr>
                        <a:t>第四节</a:t>
                      </a:r>
                    </a:p>
                    <a:p>
                      <a:pPr latinLnBrk="1"/>
                      <a:r>
                        <a:rPr lang="zh-CN" altLang="en-US" sz="2000">
                          <a:effectLst/>
                        </a:rPr>
                        <a:t>性能测试之场景配置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性能测试功能介绍，使用 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JMeter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执行性能测试，在 </a:t>
                      </a:r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平台演练性能测试场景配置、压力配置以及高级配置等内容。</a:t>
                      </a:r>
                      <a:endParaRPr lang="zh-CN" altLang="en-US" sz="1800" dirty="0"/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en" sz="2000">
                          <a:effectLst/>
                        </a:rPr>
                        <a:t>MeterSphere </a:t>
                      </a:r>
                      <a:r>
                        <a:rPr lang="zh-CN" altLang="en-US" sz="2000">
                          <a:effectLst/>
                        </a:rPr>
                        <a:t>性能测试功能介绍，使用 </a:t>
                      </a:r>
                      <a:r>
                        <a:rPr lang="en" sz="2000">
                          <a:effectLst/>
                        </a:rPr>
                        <a:t>JMeter </a:t>
                      </a:r>
                      <a:r>
                        <a:rPr lang="zh-CN" altLang="en-US" sz="2000">
                          <a:effectLst/>
                        </a:rPr>
                        <a:t>执行性能测试，在 </a:t>
                      </a:r>
                      <a:r>
                        <a:rPr lang="en" sz="2000">
                          <a:effectLst/>
                        </a:rPr>
                        <a:t>MeterSphere </a:t>
                      </a:r>
                      <a:r>
                        <a:rPr lang="zh-CN" altLang="en-US" sz="2000">
                          <a:effectLst/>
                        </a:rPr>
                        <a:t>平台演练性能测试场景配置、压力配置以及高级配置等内容。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999059"/>
                  </a:ext>
                </a:extLst>
              </a:tr>
              <a:tr h="3935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作业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4: 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理论题目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+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实操完成性能测试场景的配置和执行性能测试用例  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zh-CN" altLang="en-US" sz="2000">
                          <a:effectLst/>
                        </a:rPr>
                        <a:t>作业</a:t>
                      </a:r>
                      <a:r>
                        <a:rPr lang="en-US" altLang="zh-CN" sz="2000">
                          <a:effectLst/>
                        </a:rPr>
                        <a:t>4:  </a:t>
                      </a:r>
                      <a:r>
                        <a:rPr lang="zh-CN" altLang="en-US" sz="2000">
                          <a:effectLst/>
                        </a:rPr>
                        <a:t>理论题目 </a:t>
                      </a:r>
                      <a:r>
                        <a:rPr lang="en-US" altLang="zh-CN" sz="2000">
                          <a:effectLst/>
                        </a:rPr>
                        <a:t>+ </a:t>
                      </a:r>
                      <a:r>
                        <a:rPr lang="zh-CN" altLang="en-US" sz="2000">
                          <a:effectLst/>
                        </a:rPr>
                        <a:t>实操完成性能测试场景的配置和执行性能测试用例  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2841476"/>
                  </a:ext>
                </a:extLst>
              </a:tr>
              <a:tr h="1326056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月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26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日</a:t>
                      </a:r>
                    </a:p>
                    <a:p>
                      <a:pPr latinLnBrk="1"/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周三 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20:00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第五节</a:t>
                      </a:r>
                    </a:p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性能测试之性能调优</a:t>
                      </a:r>
                      <a:endParaRPr lang="en-US" altLang="zh-CN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zh-CN" altLang="en-US" sz="2000">
                          <a:effectLst/>
                        </a:rPr>
                        <a:t>第五节</a:t>
                      </a:r>
                    </a:p>
                    <a:p>
                      <a:pPr latinLnBrk="1"/>
                      <a:r>
                        <a:rPr lang="zh-CN" altLang="en-US" sz="2000">
                          <a:effectLst/>
                        </a:rPr>
                        <a:t>性能测试之性能调优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收集被测业务系统的各项监控指标，以重点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985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高校选课系统的压测场景为例，演练监控数据的收集和图表展示，制定优化解决方案，并执行性能调优过程。</a:t>
                      </a:r>
                      <a:endParaRPr lang="zh-CN" altLang="en-US" sz="1800" dirty="0"/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en" sz="2000">
                          <a:effectLst/>
                        </a:rPr>
                        <a:t>MeterSphere </a:t>
                      </a:r>
                      <a:r>
                        <a:rPr lang="zh-CN" altLang="en-US" sz="2000">
                          <a:effectLst/>
                        </a:rPr>
                        <a:t>收集被测业务系统的各项监控指标，以重点 </a:t>
                      </a:r>
                      <a:r>
                        <a:rPr lang="en-US" altLang="zh-CN" sz="2000">
                          <a:effectLst/>
                        </a:rPr>
                        <a:t>985 </a:t>
                      </a:r>
                      <a:r>
                        <a:rPr lang="zh-CN" altLang="en-US" sz="2000">
                          <a:effectLst/>
                        </a:rPr>
                        <a:t>高校选课系统的压测场景为例，演练监控数据的收集和图表展示，制定优化解决方案，并执行性能调优过程。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669547"/>
                  </a:ext>
                </a:extLst>
              </a:tr>
              <a:tr h="3935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作业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5:  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理论题目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+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实操完成被测业务系统的性能调优过程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zh-CN" altLang="en-US" sz="2000">
                          <a:effectLst/>
                        </a:rPr>
                        <a:t>作业</a:t>
                      </a:r>
                      <a:r>
                        <a:rPr lang="en-US" altLang="zh-CN" sz="2000">
                          <a:effectLst/>
                        </a:rPr>
                        <a:t>5:  </a:t>
                      </a:r>
                      <a:r>
                        <a:rPr lang="zh-CN" altLang="en-US" sz="2000">
                          <a:effectLst/>
                        </a:rPr>
                        <a:t>理论题目 </a:t>
                      </a:r>
                      <a:r>
                        <a:rPr lang="en-US" altLang="zh-CN" sz="2000">
                          <a:effectLst/>
                        </a:rPr>
                        <a:t>+ </a:t>
                      </a:r>
                      <a:r>
                        <a:rPr lang="zh-CN" altLang="en-US" sz="2000">
                          <a:effectLst/>
                        </a:rPr>
                        <a:t>实操完成被测业务系统的性能调优过程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90020611"/>
                  </a:ext>
                </a:extLst>
              </a:tr>
              <a:tr h="100547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月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28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日</a:t>
                      </a:r>
                    </a:p>
                    <a:p>
                      <a:pPr latinLnBrk="1"/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周五 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20:00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第六节</a:t>
                      </a:r>
                    </a:p>
                    <a:p>
                      <a:pPr latinLnBrk="1"/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高级应用</a:t>
                      </a:r>
                      <a:endParaRPr lang="en-US" altLang="zh-CN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zh-CN" altLang="en-US" sz="2000">
                          <a:effectLst/>
                        </a:rPr>
                        <a:t>第六节</a:t>
                      </a:r>
                    </a:p>
                    <a:p>
                      <a:pPr latinLnBrk="1"/>
                      <a:r>
                        <a:rPr lang="en" sz="2000">
                          <a:effectLst/>
                        </a:rPr>
                        <a:t>MeterSphere </a:t>
                      </a:r>
                      <a:r>
                        <a:rPr lang="zh-CN" altLang="en-US" sz="2000">
                          <a:effectLst/>
                        </a:rPr>
                        <a:t>高级应用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演练 </a:t>
                      </a:r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的 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Web UI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测试模块，以大型国企电信运营商的落地场景为例，演练自动化测试平台与企业 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DevOps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平台的对接过程。</a:t>
                      </a:r>
                      <a:endParaRPr lang="zh-CN" altLang="en-US" sz="1800" dirty="0"/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zh-CN" altLang="en-US" sz="2000">
                          <a:effectLst/>
                        </a:rPr>
                        <a:t>演练 </a:t>
                      </a:r>
                      <a:r>
                        <a:rPr lang="en" sz="2000">
                          <a:effectLst/>
                        </a:rPr>
                        <a:t>MeterSphere </a:t>
                      </a:r>
                      <a:r>
                        <a:rPr lang="zh-CN" altLang="en-US" sz="2000">
                          <a:effectLst/>
                        </a:rPr>
                        <a:t>的 </a:t>
                      </a:r>
                      <a:r>
                        <a:rPr lang="en" sz="2000">
                          <a:effectLst/>
                        </a:rPr>
                        <a:t>Web UI </a:t>
                      </a:r>
                      <a:r>
                        <a:rPr lang="zh-CN" altLang="en-US" sz="2000">
                          <a:effectLst/>
                        </a:rPr>
                        <a:t>测试模块，以大型国企电信运营商的落地场景为例，演练自动化测试平台与企业 </a:t>
                      </a:r>
                      <a:r>
                        <a:rPr lang="en" sz="2000">
                          <a:effectLst/>
                        </a:rPr>
                        <a:t>DevOps </a:t>
                      </a:r>
                      <a:r>
                        <a:rPr lang="zh-CN" altLang="en-US" sz="2000">
                          <a:effectLst/>
                        </a:rPr>
                        <a:t>平台的对接过程。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959888"/>
                  </a:ext>
                </a:extLst>
              </a:tr>
              <a:tr h="3935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作业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6:  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理论题目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zh-CN" altLang="en-US" sz="2000" dirty="0">
                          <a:effectLst/>
                        </a:rPr>
                        <a:t>作业</a:t>
                      </a:r>
                      <a:r>
                        <a:rPr lang="en-US" altLang="zh-CN" sz="2000" dirty="0">
                          <a:effectLst/>
                        </a:rPr>
                        <a:t>6:  </a:t>
                      </a:r>
                      <a:r>
                        <a:rPr lang="zh-CN" altLang="en-US" sz="2000" dirty="0">
                          <a:effectLst/>
                        </a:rPr>
                        <a:t>理论题目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3389219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F15F0FDF-5848-0740-B84B-9F0654ED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141" y="6537336"/>
            <a:ext cx="3936968" cy="5152081"/>
          </a:xfrm>
          <a:prstGeom prst="rect">
            <a:avLst/>
          </a:prstGeom>
        </p:spPr>
      </p:pic>
      <p:pic>
        <p:nvPicPr>
          <p:cNvPr id="3074" name="Picture 2" descr="1">
            <a:extLst>
              <a:ext uri="{FF2B5EF4-FFF2-40B4-BE49-F238E27FC236}">
                <a16:creationId xmlns:a16="http://schemas.microsoft.com/office/drawing/2014/main" id="{6B016D4D-6BD3-F445-A628-02835C5A9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3885" y="3948204"/>
            <a:ext cx="3461698" cy="258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7C6EDF-E408-9744-BE5F-F631ED245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8669" y="6690731"/>
            <a:ext cx="3252129" cy="32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3267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持续测试是持续交付发展的必然需求">
            <a:extLst>
              <a:ext uri="{FF2B5EF4-FFF2-40B4-BE49-F238E27FC236}">
                <a16:creationId xmlns:a16="http://schemas.microsoft.com/office/drawing/2014/main" id="{B926C821-6736-3B40-B399-8D5AC9FAF7B9}"/>
              </a:ext>
            </a:extLst>
          </p:cNvPr>
          <p:cNvSpPr txBox="1"/>
          <p:nvPr/>
        </p:nvSpPr>
        <p:spPr>
          <a:xfrm>
            <a:off x="2494480" y="1418003"/>
            <a:ext cx="19395053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六、</a:t>
            </a:r>
            <a:r>
              <a:rPr lang="en-US" altLang="zh-CN" dirty="0"/>
              <a:t>《</a:t>
            </a:r>
            <a:r>
              <a:rPr lang="en-US" altLang="zh-CN" dirty="0" err="1"/>
              <a:t>MeterSphere</a:t>
            </a:r>
            <a:r>
              <a:rPr lang="zh-CN" altLang="en-US" dirty="0"/>
              <a:t> 软件测试工程师</a:t>
            </a:r>
            <a:r>
              <a:rPr lang="en-US" altLang="zh-CN" dirty="0"/>
              <a:t>》</a:t>
            </a:r>
            <a:r>
              <a:rPr lang="zh-CN" altLang="en-US" dirty="0"/>
              <a:t>官方资格认证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DDBC646-F373-F24B-A5BB-0E71F6BCB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010" y="3364066"/>
            <a:ext cx="11583979" cy="813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8995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了解更多"/>
          <p:cNvSpPr txBox="1"/>
          <p:nvPr/>
        </p:nvSpPr>
        <p:spPr>
          <a:xfrm>
            <a:off x="10532109" y="1507628"/>
            <a:ext cx="3446781" cy="1325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了解更多</a:t>
            </a:r>
          </a:p>
        </p:txBody>
      </p:sp>
      <p:sp>
        <p:nvSpPr>
          <p:cNvPr id="1162" name="一键安装"/>
          <p:cNvSpPr/>
          <p:nvPr/>
        </p:nvSpPr>
        <p:spPr>
          <a:xfrm>
            <a:off x="10477500" y="4254363"/>
            <a:ext cx="3429000" cy="12700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000" b="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5E5E5E"/>
                </a:solidFill>
              </a:defRPr>
            </a:pPr>
            <a:r>
              <a:rPr>
                <a:solidFill>
                  <a:srgbClr val="FFFFFF"/>
                </a:solidFill>
              </a:rPr>
              <a:t>一键安装</a:t>
            </a:r>
          </a:p>
        </p:txBody>
      </p:sp>
      <p:sp>
        <p:nvSpPr>
          <p:cNvPr id="1163" name="访问官网"/>
          <p:cNvSpPr/>
          <p:nvPr/>
        </p:nvSpPr>
        <p:spPr>
          <a:xfrm>
            <a:off x="2685429" y="4254363"/>
            <a:ext cx="3429001" cy="1270001"/>
          </a:xfrm>
          <a:prstGeom prst="rect">
            <a:avLst/>
          </a:prstGeom>
          <a:solidFill>
            <a:srgbClr val="78388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000" b="0">
                <a:solidFill>
                  <a:srgbClr val="FFFFFF"/>
                </a:solidFill>
              </a:defRPr>
            </a:lvl1pPr>
          </a:lstStyle>
          <a:p>
            <a:r>
              <a:t>访问官网</a:t>
            </a:r>
          </a:p>
        </p:txBody>
      </p:sp>
      <p:grpSp>
        <p:nvGrpSpPr>
          <p:cNvPr id="1166" name="curl -sSL https://github.com/metersphere/metersphere/releases/latest/download/quick_start.sh | sh"/>
          <p:cNvGrpSpPr/>
          <p:nvPr/>
        </p:nvGrpSpPr>
        <p:grpSpPr>
          <a:xfrm>
            <a:off x="8034525" y="10123289"/>
            <a:ext cx="8314951" cy="906781"/>
            <a:chOff x="0" y="0"/>
            <a:chExt cx="8314950" cy="906780"/>
          </a:xfrm>
        </p:grpSpPr>
        <p:sp>
          <p:nvSpPr>
            <p:cNvPr id="1165" name="curl -sSL https://github.com/metersphere/metersphere/releases/latest/download/quick_start.sh | sh"/>
            <p:cNvSpPr txBox="1"/>
            <p:nvPr/>
          </p:nvSpPr>
          <p:spPr>
            <a:xfrm>
              <a:off x="50800" y="50799"/>
              <a:ext cx="8213351" cy="805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l" defTabSz="457200">
                <a:lnSpc>
                  <a:spcPts val="4100"/>
                </a:lnSpc>
                <a:defRPr sz="1632">
                  <a:solidFill>
                    <a:srgbClr val="000000">
                      <a:alpha val="87058"/>
                    </a:srgbClr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curl -sSL https://github.com/metersphere/metersphere/releases/latest/download/quick_start.sh | sh</a:t>
              </a:r>
            </a:p>
          </p:txBody>
        </p:sp>
        <p:pic>
          <p:nvPicPr>
            <p:cNvPr id="1164" name="curl -sSL https://github.com/metersphere/metersphere/releases/latest/download/quick_start.sh | sh curl -sSL https://github.com/metersphere/metersphere/releases/latest/download/quick_start.sh | sh" descr="curl -sSL https://github.com/metersphere/metersphere/releases/latest/download/quick_start.sh | sh curl -sSL https://github.com/metersphere/metersphere/releases/latest/download/quick_start.sh | sh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8314951" cy="906782"/>
            </a:xfrm>
            <a:prstGeom prst="rect">
              <a:avLst/>
            </a:prstGeom>
            <a:effectLst/>
          </p:spPr>
        </p:pic>
      </p:grpSp>
      <p:grpSp>
        <p:nvGrpSpPr>
          <p:cNvPr id="1169" name="https://metersphere.io"/>
          <p:cNvGrpSpPr/>
          <p:nvPr/>
        </p:nvGrpSpPr>
        <p:grpSpPr>
          <a:xfrm>
            <a:off x="1669429" y="10138528"/>
            <a:ext cx="5461001" cy="919481"/>
            <a:chOff x="0" y="0"/>
            <a:chExt cx="5461000" cy="919480"/>
          </a:xfrm>
        </p:grpSpPr>
        <p:sp>
          <p:nvSpPr>
            <p:cNvPr id="1168" name="https://metersphere.io"/>
            <p:cNvSpPr txBox="1"/>
            <p:nvPr/>
          </p:nvSpPr>
          <p:spPr>
            <a:xfrm>
              <a:off x="50800" y="50799"/>
              <a:ext cx="5359400" cy="817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defTabSz="1828800">
                <a:defRPr sz="3600">
                  <a:solidFill>
                    <a:srgbClr val="5E5E5E"/>
                  </a:solidFill>
                  <a:latin typeface="Trebuchet MS"/>
                  <a:ea typeface="Trebuchet MS"/>
                  <a:cs typeface="Trebuchet MS"/>
                  <a:sym typeface="Trebuchet MS"/>
                  <a:hlinkClick r:id="rId3"/>
                </a:defRPr>
              </a:lvl1pPr>
            </a:lstStyle>
            <a:p>
              <a:r>
                <a:rPr>
                  <a:hlinkClick r:id="rId3"/>
                </a:rPr>
                <a:t>https://metersphere.io</a:t>
              </a:r>
            </a:p>
          </p:txBody>
        </p:sp>
        <p:pic>
          <p:nvPicPr>
            <p:cNvPr id="1167" name="https://metersphere.io https://metersphere.io" descr="https://metersphere.io https://metersphere.io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-1"/>
              <a:ext cx="5461000" cy="919482"/>
            </a:xfrm>
            <a:prstGeom prst="rect">
              <a:avLst/>
            </a:prstGeom>
            <a:effectLst/>
          </p:spPr>
        </p:pic>
      </p:grpSp>
      <p:sp>
        <p:nvSpPr>
          <p:cNvPr id="1170" name="进群交流"/>
          <p:cNvSpPr/>
          <p:nvPr/>
        </p:nvSpPr>
        <p:spPr>
          <a:xfrm>
            <a:off x="18396570" y="4254363"/>
            <a:ext cx="3429001" cy="1270001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000" b="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5E5E5E"/>
                </a:solidFill>
              </a:defRPr>
            </a:pPr>
            <a:r>
              <a:rPr>
                <a:solidFill>
                  <a:srgbClr val="FFFFFF"/>
                </a:solidFill>
              </a:rPr>
              <a:t>进群交流</a:t>
            </a:r>
          </a:p>
        </p:txBody>
      </p:sp>
      <p:grpSp>
        <p:nvGrpSpPr>
          <p:cNvPr id="1173" name="微信 / 企业微信扫码进群"/>
          <p:cNvGrpSpPr/>
          <p:nvPr/>
        </p:nvGrpSpPr>
        <p:grpSpPr>
          <a:xfrm>
            <a:off x="17380570" y="10138528"/>
            <a:ext cx="5461001" cy="876301"/>
            <a:chOff x="0" y="0"/>
            <a:chExt cx="5461000" cy="876300"/>
          </a:xfrm>
        </p:grpSpPr>
        <p:sp>
          <p:nvSpPr>
            <p:cNvPr id="1172" name="微信 / 企业微信扫码进群"/>
            <p:cNvSpPr txBox="1"/>
            <p:nvPr/>
          </p:nvSpPr>
          <p:spPr>
            <a:xfrm>
              <a:off x="50800" y="50800"/>
              <a:ext cx="5359400" cy="774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1828800">
                <a:defRPr>
                  <a:solidFill>
                    <a:srgbClr val="5E5E5E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t>微信 / 企业微信扫码进群</a:t>
              </a:r>
            </a:p>
          </p:txBody>
        </p:sp>
        <p:pic>
          <p:nvPicPr>
            <p:cNvPr id="1171" name="微信 / 企业微信扫码进群 微信 / 企业微信扫码进群" descr="微信 / 企业微信扫码进群 微信 / 企业微信扫码进群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5461000" cy="876300"/>
            </a:xfrm>
            <a:prstGeom prst="rect">
              <a:avLst/>
            </a:prstGeom>
            <a:effectLst/>
          </p:spPr>
        </p:pic>
      </p:grpSp>
      <p:pic>
        <p:nvPicPr>
          <p:cNvPr id="1174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929" y="6180446"/>
            <a:ext cx="3302001" cy="330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5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4500" y="6180446"/>
            <a:ext cx="3302000" cy="330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6" name="WechatIMG5.png" descr="WechatIMG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60070" y="6192828"/>
            <a:ext cx="3302001" cy="3277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文本框 5"/>
          <p:cNvSpPr txBox="1"/>
          <p:nvPr/>
        </p:nvSpPr>
        <p:spPr>
          <a:xfrm>
            <a:off x="10179865" y="10475038"/>
            <a:ext cx="4024268" cy="66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algn="l" defTabSz="1828800">
              <a:defRPr b="0" u="sng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  <a:latin typeface="Helvetica"/>
                <a:ea typeface="Helvetica"/>
                <a:cs typeface="Helvetica"/>
                <a:sym typeface="Helvetica"/>
                <a:hlinkClick r:id="rId2"/>
              </a:defRPr>
            </a:lvl1pPr>
          </a:lstStyle>
          <a:p>
            <a:pPr>
              <a:defRPr u="none">
                <a:uFillTx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/>
              </a:rPr>
              <a:t>www.metersphere.io</a:t>
            </a:r>
          </a:p>
        </p:txBody>
      </p:sp>
      <p:pic>
        <p:nvPicPr>
          <p:cNvPr id="1188" name="因为热爱-01.png" descr="因为热爱-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22" y="4804412"/>
            <a:ext cx="16484955" cy="4107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9" name="MeterSphere-反白.png" descr="MeterSphere-反白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17" y="792011"/>
            <a:ext cx="5747928" cy="1082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B2EFBE-65B9-D449-AB34-2C6F178C7DD6}"/>
              </a:ext>
            </a:extLst>
          </p:cNvPr>
          <p:cNvSpPr txBox="1"/>
          <p:nvPr/>
        </p:nvSpPr>
        <p:spPr>
          <a:xfrm>
            <a:off x="1523143" y="2338964"/>
            <a:ext cx="12200020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sz="2800" dirty="0"/>
              <a:t>访问开源项目获取专业测试云高校合作相关资料：</a:t>
            </a:r>
            <a:endParaRPr lang="en-US" altLang="zh-CN" sz="2800" dirty="0"/>
          </a:p>
          <a:p>
            <a:pPr algn="l"/>
            <a:endParaRPr lang="en-US" altLang="zh-CN" sz="2800" dirty="0"/>
          </a:p>
          <a:p>
            <a:pPr algn="l"/>
            <a:r>
              <a:rPr lang="en-US" altLang="zh-CN" sz="2800" dirty="0"/>
              <a:t>GitHub</a:t>
            </a:r>
            <a:r>
              <a:rPr lang="zh-CN" altLang="en-US" sz="2800" dirty="0"/>
              <a:t> 地  址：</a:t>
            </a:r>
            <a:r>
              <a:rPr lang="en" altLang="zh-CN" sz="2800" dirty="0">
                <a:hlinkClick r:id="rId2"/>
              </a:rPr>
              <a:t>https://github.com/fit2cloud-edu/MeterSphere</a:t>
            </a:r>
            <a:r>
              <a:rPr lang="zh-CN" altLang="en-US" sz="2800" dirty="0"/>
              <a:t> </a:t>
            </a:r>
            <a:endParaRPr lang="en" altLang="zh-CN" sz="2800" dirty="0"/>
          </a:p>
          <a:p>
            <a:pPr algn="l"/>
            <a:r>
              <a:rPr lang="en-US" altLang="zh-CN" sz="2800" dirty="0" err="1"/>
              <a:t>Gitee</a:t>
            </a:r>
            <a:r>
              <a:rPr lang="zh-CN" altLang="en-US" sz="2800" dirty="0"/>
              <a:t> 码云地址 ： </a:t>
            </a:r>
            <a:r>
              <a:rPr lang="en" altLang="zh-CN" sz="2800" dirty="0">
                <a:hlinkClick r:id="rId3"/>
              </a:rPr>
              <a:t>https://gitee.com/fit2cloud-edu/MeterSphere</a:t>
            </a:r>
            <a:r>
              <a:rPr lang="zh-CN" altLang="en-US" sz="2800" dirty="0"/>
              <a:t> </a:t>
            </a:r>
            <a:endParaRPr lang="en" altLang="zh-CN" sz="2800" dirty="0"/>
          </a:p>
          <a:p>
            <a:pPr algn="l"/>
            <a:endParaRPr lang="zh-CN" altLang="en-US" sz="2800" dirty="0"/>
          </a:p>
        </p:txBody>
      </p:sp>
      <p:sp>
        <p:nvSpPr>
          <p:cNvPr id="3" name="持续测试是持续交付发展的必然需求">
            <a:extLst>
              <a:ext uri="{FF2B5EF4-FFF2-40B4-BE49-F238E27FC236}">
                <a16:creationId xmlns:a16="http://schemas.microsoft.com/office/drawing/2014/main" id="{D047834C-F696-974E-A893-97D2DB6B4663}"/>
              </a:ext>
            </a:extLst>
          </p:cNvPr>
          <p:cNvSpPr txBox="1"/>
          <p:nvPr/>
        </p:nvSpPr>
        <p:spPr>
          <a:xfrm>
            <a:off x="8391928" y="943473"/>
            <a:ext cx="7600157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写在前面：获取资料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D7BA2B-FEF9-4641-B1B3-AD972E729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729" y="6369988"/>
            <a:ext cx="8117110" cy="46400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634A40-CE65-BA48-8C9D-9C63E49827C1}"/>
              </a:ext>
            </a:extLst>
          </p:cNvPr>
          <p:cNvSpPr txBox="1"/>
          <p:nvPr/>
        </p:nvSpPr>
        <p:spPr>
          <a:xfrm>
            <a:off x="1523143" y="5110303"/>
            <a:ext cx="4170556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dirty="0"/>
              <a:t>以码云为例：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3A31B9-ECF7-914D-B057-FAB6D639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1085" y="6369988"/>
            <a:ext cx="7127524" cy="46400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1701EC1-CFEA-B945-9E4A-5A841C8AA570}"/>
              </a:ext>
            </a:extLst>
          </p:cNvPr>
          <p:cNvSpPr txBox="1"/>
          <p:nvPr/>
        </p:nvSpPr>
        <p:spPr>
          <a:xfrm>
            <a:off x="221143" y="5785213"/>
            <a:ext cx="1218828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点击 </a:t>
            </a:r>
            <a:r>
              <a:rPr lang="en-US" altLang="zh-CN" dirty="0" err="1">
                <a:solidFill>
                  <a:srgbClr val="FF0000"/>
                </a:solidFill>
              </a:rPr>
              <a:t>Gitee</a:t>
            </a:r>
            <a:r>
              <a:rPr lang="zh-CN" altLang="en-US" dirty="0">
                <a:solidFill>
                  <a:srgbClr val="FF0000"/>
                </a:solidFill>
              </a:rPr>
              <a:t> 码云项目地址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EE0FF0-6B94-9E4A-9032-7147F113FE49}"/>
              </a:ext>
            </a:extLst>
          </p:cNvPr>
          <p:cNvSpPr txBox="1"/>
          <p:nvPr/>
        </p:nvSpPr>
        <p:spPr>
          <a:xfrm>
            <a:off x="10470706" y="5785213"/>
            <a:ext cx="1218828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注册或直接登录</a:t>
            </a:r>
          </a:p>
        </p:txBody>
      </p:sp>
      <p:sp>
        <p:nvSpPr>
          <p:cNvPr id="11" name="虚尾箭头 10">
            <a:extLst>
              <a:ext uri="{FF2B5EF4-FFF2-40B4-BE49-F238E27FC236}">
                <a16:creationId xmlns:a16="http://schemas.microsoft.com/office/drawing/2014/main" id="{BD617C08-D736-A740-9EE2-EF07F235DC2D}"/>
              </a:ext>
            </a:extLst>
          </p:cNvPr>
          <p:cNvSpPr/>
          <p:nvPr/>
        </p:nvSpPr>
        <p:spPr>
          <a:xfrm>
            <a:off x="10705171" y="8028878"/>
            <a:ext cx="2074127" cy="869796"/>
          </a:xfrm>
          <a:prstGeom prst="striped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293722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持续测试是持续交付发展的必然需求">
            <a:extLst>
              <a:ext uri="{FF2B5EF4-FFF2-40B4-BE49-F238E27FC236}">
                <a16:creationId xmlns:a16="http://schemas.microsoft.com/office/drawing/2014/main" id="{D047834C-F696-974E-A893-97D2DB6B4663}"/>
              </a:ext>
            </a:extLst>
          </p:cNvPr>
          <p:cNvSpPr txBox="1"/>
          <p:nvPr/>
        </p:nvSpPr>
        <p:spPr>
          <a:xfrm>
            <a:off x="6541265" y="943473"/>
            <a:ext cx="11301491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写在前面：点亮 </a:t>
            </a:r>
            <a:r>
              <a:rPr lang="en-US" altLang="zh-CN" dirty="0"/>
              <a:t>Star</a:t>
            </a:r>
            <a:r>
              <a:rPr lang="zh-CN" altLang="en-US" dirty="0"/>
              <a:t> 获取资料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C70A79-2627-4A43-B041-6DEA0D95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520" y="2575932"/>
            <a:ext cx="18211800" cy="105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9658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持续测试是持续交付发展的必然需求">
            <a:extLst>
              <a:ext uri="{FF2B5EF4-FFF2-40B4-BE49-F238E27FC236}">
                <a16:creationId xmlns:a16="http://schemas.microsoft.com/office/drawing/2014/main" id="{D047834C-F696-974E-A893-97D2DB6B4663}"/>
              </a:ext>
            </a:extLst>
          </p:cNvPr>
          <p:cNvSpPr txBox="1"/>
          <p:nvPr/>
        </p:nvSpPr>
        <p:spPr>
          <a:xfrm>
            <a:off x="6587758" y="943473"/>
            <a:ext cx="11208518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写在前面：发现问题提 </a:t>
            </a:r>
            <a:r>
              <a:rPr lang="en-US" altLang="zh-CN" dirty="0"/>
              <a:t>Issues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C06149-6CCC-0B44-BB91-EB43363C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25" y="2523958"/>
            <a:ext cx="16700500" cy="7416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C1096A-C13D-C64F-B0CA-DA038806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275" y="6636799"/>
            <a:ext cx="11707560" cy="707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933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持续测试是持续交付发展的必然需求"/>
          <p:cNvSpPr txBox="1"/>
          <p:nvPr/>
        </p:nvSpPr>
        <p:spPr>
          <a:xfrm>
            <a:off x="7156005" y="1136920"/>
            <a:ext cx="10071989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一、软件测试实验指导手册</a:t>
            </a:r>
            <a:endParaRPr dirty="0"/>
          </a:p>
        </p:txBody>
      </p:sp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D11E164A-4DA0-BD47-80E9-163481A6E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53">
            <a:off x="2600578" y="3518098"/>
            <a:ext cx="9407125" cy="68183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A99640-51B5-214B-A814-BF739C262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490" y="2591949"/>
            <a:ext cx="6352943" cy="9402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44A7473-2D9E-2E41-8B28-F65FEBF90988}"/>
              </a:ext>
            </a:extLst>
          </p:cNvPr>
          <p:cNvSpPr txBox="1"/>
          <p:nvPr/>
        </p:nvSpPr>
        <p:spPr>
          <a:xfrm>
            <a:off x="1879982" y="10457051"/>
            <a:ext cx="12200020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" sz="2800" dirty="0"/>
              <a:t>下载</a:t>
            </a:r>
            <a:r>
              <a:rPr lang="zh-CN" altLang="en-US" sz="2800" dirty="0"/>
              <a:t>地址：</a:t>
            </a:r>
            <a:endParaRPr lang="en-US" altLang="zh-CN" sz="2800" dirty="0"/>
          </a:p>
          <a:p>
            <a:pPr algn="l"/>
            <a:endParaRPr lang="en-US" altLang="zh-CN" sz="2800" dirty="0"/>
          </a:p>
          <a:p>
            <a:pPr algn="l"/>
            <a:r>
              <a:rPr lang="en-US" altLang="zh-CN" sz="2800" dirty="0"/>
              <a:t>GitHub</a:t>
            </a:r>
            <a:r>
              <a:rPr lang="zh-CN" altLang="en-US" sz="2800" dirty="0"/>
              <a:t>地址：</a:t>
            </a:r>
            <a:r>
              <a:rPr lang="en" altLang="zh-CN" sz="2800" dirty="0">
                <a:hlinkClick r:id="rId4"/>
              </a:rPr>
              <a:t>https://github.com/fit2cloud-edu/MeterSphere</a:t>
            </a:r>
            <a:r>
              <a:rPr lang="zh-CN" altLang="en-US" sz="2800" dirty="0"/>
              <a:t> </a:t>
            </a:r>
            <a:endParaRPr lang="en" altLang="zh-CN" sz="2800" dirty="0"/>
          </a:p>
          <a:p>
            <a:pPr algn="l"/>
            <a:r>
              <a:rPr lang="zh-CN" altLang="en-US" sz="2800" dirty="0"/>
              <a:t>码 云 地 址 ： </a:t>
            </a:r>
            <a:r>
              <a:rPr lang="en" altLang="zh-CN" sz="2800" dirty="0">
                <a:hlinkClick r:id="rId5"/>
              </a:rPr>
              <a:t>https://gitee.com/fit2cloud-edu/MeterSphere</a:t>
            </a:r>
            <a:r>
              <a:rPr lang="zh-CN" altLang="en-US" sz="2800" dirty="0"/>
              <a:t> </a:t>
            </a:r>
            <a:endParaRPr lang="en" altLang="zh-CN" sz="2800" dirty="0"/>
          </a:p>
          <a:p>
            <a:pPr algn="l"/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7023339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持续测试是持续交付发展的必然需求"/>
          <p:cNvSpPr txBox="1"/>
          <p:nvPr/>
        </p:nvSpPr>
        <p:spPr>
          <a:xfrm>
            <a:off x="7180852" y="1397706"/>
            <a:ext cx="10022295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二、软件测试实验教学</a:t>
            </a:r>
            <a:r>
              <a:rPr lang="en-US" altLang="zh-CN" dirty="0"/>
              <a:t>PPT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AE3943-97E0-C544-AB7B-CD8FF82D43B5}"/>
              </a:ext>
            </a:extLst>
          </p:cNvPr>
          <p:cNvSpPr txBox="1"/>
          <p:nvPr/>
        </p:nvSpPr>
        <p:spPr>
          <a:xfrm>
            <a:off x="1904827" y="10805348"/>
            <a:ext cx="12200020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" sz="2800" dirty="0"/>
              <a:t>下载</a:t>
            </a:r>
            <a:r>
              <a:rPr lang="zh-CN" altLang="en-US" sz="2800" dirty="0"/>
              <a:t>地址：</a:t>
            </a:r>
            <a:endParaRPr lang="en-US" altLang="zh-CN" sz="2800" dirty="0"/>
          </a:p>
          <a:p>
            <a:pPr algn="l"/>
            <a:endParaRPr lang="en-US" altLang="zh-CN" sz="2800" dirty="0"/>
          </a:p>
          <a:p>
            <a:pPr algn="l"/>
            <a:r>
              <a:rPr lang="en-US" altLang="zh-CN" sz="2800" dirty="0"/>
              <a:t>GitHub</a:t>
            </a:r>
            <a:r>
              <a:rPr lang="zh-CN" altLang="en-US" sz="2800" dirty="0"/>
              <a:t>地址：</a:t>
            </a:r>
            <a:r>
              <a:rPr lang="en" altLang="zh-CN" sz="2800" dirty="0">
                <a:hlinkClick r:id="rId2"/>
              </a:rPr>
              <a:t>https://github.com/fit2cloud-edu/MeterSphere</a:t>
            </a:r>
            <a:r>
              <a:rPr lang="zh-CN" altLang="en-US" sz="2800" dirty="0"/>
              <a:t> </a:t>
            </a:r>
            <a:endParaRPr lang="en" altLang="zh-CN" sz="2800" dirty="0"/>
          </a:p>
          <a:p>
            <a:pPr algn="l"/>
            <a:r>
              <a:rPr lang="zh-CN" altLang="en-US" sz="2800" dirty="0"/>
              <a:t>码 云 地 址 ： </a:t>
            </a:r>
            <a:r>
              <a:rPr lang="en" altLang="zh-CN" sz="2800" dirty="0">
                <a:hlinkClick r:id="rId3"/>
              </a:rPr>
              <a:t>https://gitee.com/fit2cloud-edu/MeterSphere</a:t>
            </a:r>
            <a:r>
              <a:rPr lang="zh-CN" altLang="en-US" sz="2800" dirty="0"/>
              <a:t> </a:t>
            </a:r>
            <a:endParaRPr lang="en" altLang="zh-CN" sz="2800" dirty="0"/>
          </a:p>
          <a:p>
            <a:pPr algn="l"/>
            <a:endParaRPr lang="zh-CN" alt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3C704F-0F6F-4E44-81A2-779598039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612" y="3393406"/>
            <a:ext cx="12628520" cy="6929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996322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持续测试是持续交付发展的必然需求"/>
          <p:cNvSpPr txBox="1"/>
          <p:nvPr/>
        </p:nvSpPr>
        <p:spPr>
          <a:xfrm>
            <a:off x="4364711" y="1422400"/>
            <a:ext cx="16099279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三、</a:t>
            </a:r>
            <a:r>
              <a:rPr lang="en-US" altLang="zh-CN" dirty="0"/>
              <a:t>《</a:t>
            </a:r>
            <a:r>
              <a:rPr lang="en-US" altLang="zh-CN" dirty="0" err="1"/>
              <a:t>MeterSphere</a:t>
            </a:r>
            <a:r>
              <a:rPr lang="zh-CN" altLang="en-US" dirty="0"/>
              <a:t> 专业测试云</a:t>
            </a:r>
            <a:r>
              <a:rPr lang="en-US" altLang="zh-CN" dirty="0"/>
              <a:t>》</a:t>
            </a:r>
            <a:r>
              <a:rPr lang="zh-CN" altLang="en-US" dirty="0"/>
              <a:t>免费环境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14A036-B3A9-7B41-94B0-FB6A9C770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700" y="3149137"/>
            <a:ext cx="15497302" cy="8048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3768324-6FEC-1B43-A3FF-76C99A6A1301}"/>
              </a:ext>
            </a:extLst>
          </p:cNvPr>
          <p:cNvSpPr txBox="1"/>
          <p:nvPr/>
        </p:nvSpPr>
        <p:spPr>
          <a:xfrm>
            <a:off x="3226074" y="11754991"/>
            <a:ext cx="12198096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dirty="0"/>
              <a:t>访问地址：</a:t>
            </a:r>
            <a:endParaRPr lang="en-US" altLang="zh-CN" dirty="0"/>
          </a:p>
          <a:p>
            <a:pPr algn="l"/>
            <a:r>
              <a:rPr lang="zh-CN" altLang="en-US" dirty="0">
                <a:hlinkClick r:id="rId3"/>
              </a:rPr>
              <a:t>https://www.metersphere.com/index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470894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3768324-6FEC-1B43-A3FF-76C99A6A1301}"/>
              </a:ext>
            </a:extLst>
          </p:cNvPr>
          <p:cNvSpPr txBox="1"/>
          <p:nvPr/>
        </p:nvSpPr>
        <p:spPr>
          <a:xfrm>
            <a:off x="2913253" y="11020547"/>
            <a:ext cx="12198096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dirty="0"/>
              <a:t>访问地址：</a:t>
            </a:r>
            <a:endParaRPr lang="en-US" altLang="zh-CN" dirty="0"/>
          </a:p>
          <a:p>
            <a:pPr algn="l"/>
            <a:r>
              <a:rPr lang="zh-CN" altLang="en-US" dirty="0">
                <a:hlinkClick r:id="rId2"/>
              </a:rPr>
              <a:t>https://www.metersphere.com/index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DFAF3C-8E2C-B544-8592-362E666C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193" y="2018799"/>
            <a:ext cx="7547178" cy="71758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863BFB-350B-084D-B1D0-5B7872826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583" y="3656236"/>
            <a:ext cx="9667774" cy="6262489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B6E5A1B1-5D9C-724F-8BC8-B781CA627AB6}"/>
              </a:ext>
            </a:extLst>
          </p:cNvPr>
          <p:cNvSpPr/>
          <p:nvPr/>
        </p:nvSpPr>
        <p:spPr>
          <a:xfrm>
            <a:off x="11229980" y="5659727"/>
            <a:ext cx="1219200" cy="172278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670BEC1-453E-BC4F-934C-1094B73F6DA2}"/>
              </a:ext>
            </a:extLst>
          </p:cNvPr>
          <p:cNvGrpSpPr/>
          <p:nvPr/>
        </p:nvGrpSpPr>
        <p:grpSpPr>
          <a:xfrm>
            <a:off x="15659989" y="4904694"/>
            <a:ext cx="8092205" cy="7193071"/>
            <a:chOff x="15659989" y="6155974"/>
            <a:chExt cx="8092205" cy="719307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F65D797-993C-4E41-A205-E9E606856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59989" y="6155974"/>
              <a:ext cx="8092205" cy="7193071"/>
            </a:xfrm>
            <a:prstGeom prst="rect">
              <a:avLst/>
            </a:prstGeom>
          </p:spPr>
        </p:pic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714DB676-1A43-3C44-AC5C-49EF2D861941}"/>
                </a:ext>
              </a:extLst>
            </p:cNvPr>
            <p:cNvSpPr/>
            <p:nvPr/>
          </p:nvSpPr>
          <p:spPr>
            <a:xfrm>
              <a:off x="18090058" y="9657754"/>
              <a:ext cx="793166" cy="236744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" name="持续测试是持续交付发展的必然需求">
              <a:extLst>
                <a:ext uri="{FF2B5EF4-FFF2-40B4-BE49-F238E27FC236}">
                  <a16:creationId xmlns:a16="http://schemas.microsoft.com/office/drawing/2014/main" id="{BFB37FBF-3D3B-9D40-ABA7-AE0987AFC974}"/>
                </a:ext>
              </a:extLst>
            </p:cNvPr>
            <p:cNvSpPr txBox="1"/>
            <p:nvPr/>
          </p:nvSpPr>
          <p:spPr>
            <a:xfrm>
              <a:off x="17965094" y="11046323"/>
              <a:ext cx="1352635" cy="400108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tIns="91439" bIns="91439">
              <a:spAutoFit/>
            </a:bodyPr>
            <a:lstStyle>
              <a:lvl1pPr algn="l" defTabSz="1828800">
                <a:defRPr sz="6400">
                  <a:solidFill>
                    <a:srgbClr val="5E5E5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1400" dirty="0"/>
                <a:t>飞致云学堂</a:t>
              </a:r>
              <a:endParaRPr sz="1400" dirty="0"/>
            </a:p>
          </p:txBody>
        </p:sp>
      </p:grpSp>
      <p:sp>
        <p:nvSpPr>
          <p:cNvPr id="17" name="矩形">
            <a:extLst>
              <a:ext uri="{FF2B5EF4-FFF2-40B4-BE49-F238E27FC236}">
                <a16:creationId xmlns:a16="http://schemas.microsoft.com/office/drawing/2014/main" id="{F3C30143-AD64-EB4D-928E-6550DB861CD6}"/>
              </a:ext>
            </a:extLst>
          </p:cNvPr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" name="融入 DevOps">
            <a:extLst>
              <a:ext uri="{FF2B5EF4-FFF2-40B4-BE49-F238E27FC236}">
                <a16:creationId xmlns:a16="http://schemas.microsoft.com/office/drawing/2014/main" id="{1AF4E8E9-8225-7643-AAFC-586F3EBB9D7A}"/>
              </a:ext>
            </a:extLst>
          </p:cNvPr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第一步：完成注册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7037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3031</TotalTime>
  <Words>1219</Words>
  <Application>Microsoft Macintosh PowerPoint</Application>
  <PresentationFormat>自定义</PresentationFormat>
  <Paragraphs>140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微软雅黑</vt:lpstr>
      <vt:lpstr>source-han-sans-simplified-c</vt:lpstr>
      <vt:lpstr>Calibri</vt:lpstr>
      <vt:lpstr>Helvetica</vt:lpstr>
      <vt:lpstr>Helvetica Neue</vt:lpstr>
      <vt:lpstr>Helvetica Neue Light</vt:lpstr>
      <vt:lpstr>Helvetica Neue Medium</vt:lpstr>
      <vt:lpstr>Menlo Regular</vt:lpstr>
      <vt:lpstr>Trebuchet MS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dove.zhu@fit2cloud.com</cp:lastModifiedBy>
  <cp:revision>43</cp:revision>
  <dcterms:modified xsi:type="dcterms:W3CDTF">2023-05-04T06:55:23Z</dcterms:modified>
</cp:coreProperties>
</file>